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317" r:id="rId4"/>
    <p:sldId id="257" r:id="rId6"/>
    <p:sldId id="258" r:id="rId7"/>
    <p:sldId id="259" r:id="rId8"/>
    <p:sldId id="260" r:id="rId9"/>
    <p:sldId id="261" r:id="rId10"/>
    <p:sldId id="312" r:id="rId11"/>
    <p:sldId id="262" r:id="rId12"/>
    <p:sldId id="263" r:id="rId13"/>
    <p:sldId id="31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314" r:id="rId34"/>
    <p:sldId id="283" r:id="rId35"/>
    <p:sldId id="315" r:id="rId36"/>
    <p:sldId id="284" r:id="rId37"/>
    <p:sldId id="285" r:id="rId38"/>
    <p:sldId id="316" r:id="rId39"/>
    <p:sldId id="286" r:id="rId40"/>
    <p:sldId id="287" r:id="rId41"/>
    <p:sldId id="288" r:id="rId42"/>
    <p:sldId id="289" r:id="rId43"/>
    <p:sldId id="290" r:id="rId44"/>
    <p:sldId id="291" r:id="rId45"/>
    <p:sldId id="292" r:id="rId46"/>
    <p:sldId id="293" r:id="rId47"/>
    <p:sldId id="294" r:id="rId48"/>
    <p:sldId id="295" r:id="rId49"/>
    <p:sldId id="296" r:id="rId50"/>
    <p:sldId id="297" r:id="rId51"/>
    <p:sldId id="298" r:id="rId52"/>
    <p:sldId id="299" r:id="rId53"/>
    <p:sldId id="300" r:id="rId54"/>
    <p:sldId id="301" r:id="rId55"/>
    <p:sldId id="302" r:id="rId56"/>
    <p:sldId id="303" r:id="rId57"/>
    <p:sldId id="304" r:id="rId58"/>
    <p:sldId id="305" r:id="rId59"/>
    <p:sldId id="306" r:id="rId60"/>
    <p:sldId id="307" r:id="rId61"/>
    <p:sldId id="308" r:id="rId62"/>
    <p:sldId id="309" r:id="rId63"/>
    <p:sldId id="310" r:id="rId6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964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7" Type="http://schemas.openxmlformats.org/officeDocument/2006/relationships/tableStyles" Target="tableStyles.xml"/><Relationship Id="rId66" Type="http://schemas.openxmlformats.org/officeDocument/2006/relationships/viewProps" Target="viewProps.xml"/><Relationship Id="rId65" Type="http://schemas.openxmlformats.org/officeDocument/2006/relationships/presProps" Target="presProps.xml"/><Relationship Id="rId64" Type="http://schemas.openxmlformats.org/officeDocument/2006/relationships/slide" Target="slides/slide60.xml"/><Relationship Id="rId63" Type="http://schemas.openxmlformats.org/officeDocument/2006/relationships/slide" Target="slides/slide59.xml"/><Relationship Id="rId62" Type="http://schemas.openxmlformats.org/officeDocument/2006/relationships/slide" Target="slides/slide58.xml"/><Relationship Id="rId61" Type="http://schemas.openxmlformats.org/officeDocument/2006/relationships/slide" Target="slides/slide57.xml"/><Relationship Id="rId60" Type="http://schemas.openxmlformats.org/officeDocument/2006/relationships/slide" Target="slides/slide56.xml"/><Relationship Id="rId6" Type="http://schemas.openxmlformats.org/officeDocument/2006/relationships/slide" Target="slides/slide2.xml"/><Relationship Id="rId59" Type="http://schemas.openxmlformats.org/officeDocument/2006/relationships/slide" Target="slides/slide55.xml"/><Relationship Id="rId58" Type="http://schemas.openxmlformats.org/officeDocument/2006/relationships/slide" Target="slides/slide54.xml"/><Relationship Id="rId57" Type="http://schemas.openxmlformats.org/officeDocument/2006/relationships/slide" Target="slides/slide53.xml"/><Relationship Id="rId56" Type="http://schemas.openxmlformats.org/officeDocument/2006/relationships/slide" Target="slides/slide52.xml"/><Relationship Id="rId55" Type="http://schemas.openxmlformats.org/officeDocument/2006/relationships/slide" Target="slides/slide51.xml"/><Relationship Id="rId54" Type="http://schemas.openxmlformats.org/officeDocument/2006/relationships/slide" Target="slides/slide50.xml"/><Relationship Id="rId53" Type="http://schemas.openxmlformats.org/officeDocument/2006/relationships/slide" Target="slides/slide49.xml"/><Relationship Id="rId52" Type="http://schemas.openxmlformats.org/officeDocument/2006/relationships/slide" Target="slides/slide48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" Type="http://schemas.openxmlformats.org/officeDocument/2006/relationships/notesMaster" Target="notesMasters/notesMaster1.xml"/><Relationship Id="rId49" Type="http://schemas.openxmlformats.org/officeDocument/2006/relationships/slide" Target="slides/slide4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5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6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7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8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9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4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上册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874a8b168e51442c41048c3#tid=6881fc704e75f9000925ccc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选择性必修下册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6.xml"/><Relationship Id="rId3" Type="http://schemas.openxmlformats.org/officeDocument/2006/relationships/slide" Target="slide24.xml"/><Relationship Id="rId2" Type="http://schemas.openxmlformats.org/officeDocument/2006/relationships/image" Target="../media/image9.jpeg"/><Relationship Id="rId1" Type="http://schemas.openxmlformats.org/officeDocument/2006/relationships/slide" Target="slide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f30596df3?pid=4a3ef1260&amp;color=0,0,0&amp;vtp=1&amp;bbb=1&amp;hb=1"/>
          <p:cNvSpPr/>
          <p:nvPr/>
        </p:nvSpPr>
        <p:spPr>
          <a:xfrm>
            <a:off x="612648" y="468000"/>
            <a:ext cx="10963656" cy="314217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宴集序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：古人宴饮集会时常共赋诗文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，后由众人推举一人为诗文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，此类序文称宴集序。如王羲之《兰亭集序》、李白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《春夜宴桃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李园序》。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赠序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：临别赠言，内容多为勉励、赞许之辞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，常借题发挥阐明观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，文辞恳切而意蕴深远。如宋濂《送东阳马生序》。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#1.1.3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29fbe0606?pid=378ab2aa9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四、文意梳理</a:t>
            </a:r>
            <a:endParaRPr lang="en-US" altLang="zh-CN" sz="3000" dirty="0"/>
          </a:p>
        </p:txBody>
      </p:sp>
      <p:pic>
        <p:nvPicPr>
          <p:cNvPr id="3" name="P_6_BD#b2c850e6f?pid=29fbe060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33472" y="1196975"/>
            <a:ext cx="6922008" cy="4828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b2c850e6f?pid=29fbe0606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76272" y="468000"/>
            <a:ext cx="7845552" cy="4315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b2c850e6f?pid=29fbe0606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03704" y="468000"/>
            <a:ext cx="7772400" cy="3602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b2c850e6f?pid=29fbe0606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76272" y="468000"/>
            <a:ext cx="7845552" cy="435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b2c850e6f?pid=29fbe0606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51176" y="468000"/>
            <a:ext cx="7095744" cy="5605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4c0af62ec?pid=29fbe0606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字词释义</a:t>
            </a:r>
            <a:endParaRPr lang="en-US" altLang="zh-CN" sz="3000" dirty="0"/>
          </a:p>
        </p:txBody>
      </p:sp>
      <p:sp>
        <p:nvSpPr>
          <p:cNvPr id="3" name="QB_7_BD.1_1#a2d7bd841?pid=4c0af62ec&amp;color=0,0,0&amp;vtp=1&amp;bbb=1"/>
          <p:cNvSpPr/>
          <p:nvPr/>
        </p:nvSpPr>
        <p:spPr>
          <a:xfrm>
            <a:off x="612648" y="1135253"/>
            <a:ext cx="10963656" cy="5087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集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崇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峻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茂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修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湍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映带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7_AN.2_1#a2d7bd841.blank?pid=4c0af62ec&amp;color=0,0,0&amp;vpa=1&amp;vtp=1&amp;bbb=1"/>
          <p:cNvSpPr/>
          <p:nvPr/>
        </p:nvSpPr>
        <p:spPr>
          <a:xfrm>
            <a:off x="1689767" y="1104773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介词，在</a:t>
            </a:r>
            <a:endParaRPr lang="en-US" altLang="zh-CN" sz="2800" dirty="0"/>
          </a:p>
        </p:txBody>
      </p:sp>
      <p:sp>
        <p:nvSpPr>
          <p:cNvPr id="6" name="QB_7_AN.4_1#a2d7bd841.blank?pid=4c0af62ec&amp;color=0,0,0&amp;vpa=2&amp;vtp=1&amp;bbb=1"/>
          <p:cNvSpPr/>
          <p:nvPr/>
        </p:nvSpPr>
        <p:spPr>
          <a:xfrm>
            <a:off x="1689767" y="1752473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聚集</a:t>
            </a:r>
            <a:endParaRPr lang="en-US" altLang="zh-CN" sz="2800" dirty="0"/>
          </a:p>
        </p:txBody>
      </p:sp>
      <p:sp>
        <p:nvSpPr>
          <p:cNvPr id="8" name="QB_7_AN.6_1#a2d7bd841.blank?pid=4c0af62ec&amp;color=0,0,0&amp;vpa=3&amp;vtp=1"/>
          <p:cNvSpPr/>
          <p:nvPr/>
        </p:nvSpPr>
        <p:spPr>
          <a:xfrm>
            <a:off x="1689767" y="2400173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高</a:t>
            </a:r>
            <a:endParaRPr lang="en-US" altLang="zh-CN" sz="2800" dirty="0"/>
          </a:p>
        </p:txBody>
      </p:sp>
      <p:sp>
        <p:nvSpPr>
          <p:cNvPr id="10" name="QB_7_AN.8_1#a2d7bd841.blank?pid=4c0af62ec&amp;color=0,0,0&amp;vpa=4&amp;vtp=1&amp;bbb=1"/>
          <p:cNvSpPr/>
          <p:nvPr/>
        </p:nvSpPr>
        <p:spPr>
          <a:xfrm>
            <a:off x="1689767" y="3047873"/>
            <a:ext cx="20447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山高而陡峭</a:t>
            </a:r>
            <a:endParaRPr lang="en-US" altLang="zh-CN" sz="2800" dirty="0"/>
          </a:p>
        </p:txBody>
      </p:sp>
      <p:sp>
        <p:nvSpPr>
          <p:cNvPr id="12" name="QB_7_AN.10_1#a2d7bd841.blank?pid=4c0af62ec&amp;color=0,0,0&amp;vpa=5&amp;vtp=1&amp;bbb=1"/>
          <p:cNvSpPr/>
          <p:nvPr/>
        </p:nvSpPr>
        <p:spPr>
          <a:xfrm>
            <a:off x="1689767" y="3695573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茂密</a:t>
            </a:r>
            <a:endParaRPr lang="en-US" altLang="zh-CN" sz="2800" dirty="0"/>
          </a:p>
        </p:txBody>
      </p:sp>
      <p:sp>
        <p:nvSpPr>
          <p:cNvPr id="14" name="QB_7_AN.12_1#a2d7bd841.blank?pid=4c0af62ec&amp;color=0,0,0&amp;vpa=6&amp;vtp=1&amp;bbb=1"/>
          <p:cNvSpPr/>
          <p:nvPr/>
        </p:nvSpPr>
        <p:spPr>
          <a:xfrm>
            <a:off x="1689767" y="4343273"/>
            <a:ext cx="133032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长，高</a:t>
            </a:r>
            <a:endParaRPr lang="en-US" altLang="zh-CN" sz="2800" dirty="0"/>
          </a:p>
        </p:txBody>
      </p:sp>
      <p:sp>
        <p:nvSpPr>
          <p:cNvPr id="16" name="QB_7_AN.14_1#a2d7bd841.blank?pid=4c0af62ec&amp;color=0,0,0&amp;vpa=7&amp;vtp=1&amp;bbb=1"/>
          <p:cNvSpPr/>
          <p:nvPr/>
        </p:nvSpPr>
        <p:spPr>
          <a:xfrm>
            <a:off x="1689767" y="4990973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急流的水</a:t>
            </a:r>
            <a:endParaRPr lang="en-US" altLang="zh-CN" sz="2800" dirty="0"/>
          </a:p>
        </p:txBody>
      </p:sp>
      <p:sp>
        <p:nvSpPr>
          <p:cNvPr id="18" name="QB_7_AN.16_1#a2d7bd841.blank?pid=4c0af62ec&amp;color=0,0,0&amp;vpa=8&amp;vtp=1&amp;bbb=1"/>
          <p:cNvSpPr/>
          <p:nvPr/>
        </p:nvSpPr>
        <p:spPr>
          <a:xfrm>
            <a:off x="2045367" y="5617718"/>
            <a:ext cx="240188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景物互相衬托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  <p:bldP spid="10" grpId="0" animBg="1" build="p"/>
      <p:bldP spid="12" grpId="0" animBg="1" build="p"/>
      <p:bldP spid="14" grpId="0" animBg="1" build="p"/>
      <p:bldP spid="16" grpId="0" animBg="1" build="p"/>
      <p:bldP spid="18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7_1#05da2a036?pid=4c0af62ec&amp;color=0,0,0&amp;vtp=1&amp;bt=1&amp;bbb=1"/>
          <p:cNvSpPr/>
          <p:nvPr/>
        </p:nvSpPr>
        <p:spPr>
          <a:xfrm>
            <a:off x="612648" y="466344"/>
            <a:ext cx="10963656" cy="57352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⑩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以为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⑪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流觞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⑫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列坐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⑬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⑭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丝竹管弦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⑮.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幽情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7_AN.18_1#05da2a036.blank?pid=4c0af62ec&amp;color=0,0,0&amp;vpa=9&amp;vtp=1&amp;bbb=1"/>
          <p:cNvSpPr/>
          <p:nvPr/>
        </p:nvSpPr>
        <p:spPr>
          <a:xfrm>
            <a:off x="1689767" y="435864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引来</a:t>
            </a:r>
            <a:endParaRPr lang="en-US" altLang="zh-CN" sz="2800" dirty="0"/>
          </a:p>
        </p:txBody>
      </p:sp>
      <p:sp>
        <p:nvSpPr>
          <p:cNvPr id="5" name="QB_7_AN.20_1#05da2a036.blank?pid=4c0af62ec&amp;color=0,0,0&amp;vpa=10&amp;vtp=1&amp;bbb=1"/>
          <p:cNvSpPr/>
          <p:nvPr/>
        </p:nvSpPr>
        <p:spPr>
          <a:xfrm>
            <a:off x="2045367" y="1083564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作为</a:t>
            </a:r>
            <a:endParaRPr lang="en-US" altLang="zh-CN" sz="2800" dirty="0"/>
          </a:p>
        </p:txBody>
      </p:sp>
      <p:sp>
        <p:nvSpPr>
          <p:cNvPr id="7" name="QB_7_AN.22_1#05da2a036.blank?pid=4c0af62ec&amp;color=0,0,0&amp;vpa=11&amp;vtp=1&amp;bbb=1&amp;hb=1"/>
          <p:cNvSpPr/>
          <p:nvPr/>
        </p:nvSpPr>
        <p:spPr>
          <a:xfrm>
            <a:off x="612648" y="1731264"/>
            <a:ext cx="10963656" cy="12013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把盛酒的杯浮在水面从上游放出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，循曲水而下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，流到谁的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，谁就取来饮用</a:t>
            </a:r>
            <a:endParaRPr lang="en-US" altLang="zh-CN" sz="2800" dirty="0"/>
          </a:p>
        </p:txBody>
      </p:sp>
      <p:sp>
        <p:nvSpPr>
          <p:cNvPr id="9" name="QB_7_AN.24_1#05da2a036.blank?pid=4c0af62ec&amp;color=0,0,0&amp;vpa=12&amp;vtp=1&amp;bbb=1"/>
          <p:cNvSpPr/>
          <p:nvPr/>
        </p:nvSpPr>
        <p:spPr>
          <a:xfrm>
            <a:off x="2108867" y="3026664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排列着坐</a:t>
            </a:r>
            <a:endParaRPr lang="en-US" altLang="zh-CN" sz="2800" dirty="0"/>
          </a:p>
        </p:txBody>
      </p:sp>
      <p:sp>
        <p:nvSpPr>
          <p:cNvPr id="11" name="QB_7_AN.26_1#05da2a036.blank?pid=4c0af62ec&amp;color=0,0,0&amp;vpa=13&amp;vtp=1&amp;bbb=1"/>
          <p:cNvSpPr/>
          <p:nvPr/>
        </p:nvSpPr>
        <p:spPr>
          <a:xfrm>
            <a:off x="1753267" y="3674364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旁边</a:t>
            </a:r>
            <a:endParaRPr lang="en-US" altLang="zh-CN" sz="2800" dirty="0"/>
          </a:p>
        </p:txBody>
      </p:sp>
      <p:sp>
        <p:nvSpPr>
          <p:cNvPr id="13" name="QB_7_AN.28_1#05da2a036.blank?pid=4c0af62ec&amp;color=0,0,0&amp;vpa=14&amp;vtp=1&amp;bbb=1&amp;hb=1"/>
          <p:cNvSpPr/>
          <p:nvPr/>
        </p:nvSpPr>
        <p:spPr>
          <a:xfrm>
            <a:off x="612648" y="4322064"/>
            <a:ext cx="10963656" cy="12013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都是乐器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。箫笛用竹制成，是管类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；琴瑟的弦用丝制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，是弦类</a:t>
            </a:r>
            <a:endParaRPr lang="en-US" altLang="zh-CN" sz="2800" dirty="0"/>
          </a:p>
        </p:txBody>
      </p:sp>
      <p:sp>
        <p:nvSpPr>
          <p:cNvPr id="15" name="QB_7_AN.30_1#05da2a036.blank?pid=4c0af62ec&amp;color=0,0,0&amp;vpa=15&amp;vtp=1&amp;bbb=1"/>
          <p:cNvSpPr/>
          <p:nvPr/>
        </p:nvSpPr>
        <p:spPr>
          <a:xfrm>
            <a:off x="2197767" y="5596509"/>
            <a:ext cx="2759075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深远高雅的情思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  <p:bldP spid="15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31_1#3611eedc4?pid=4c0af62ec&amp;color=0,0,0&amp;vtp=1&amp;bt=1&amp;bbb=1"/>
          <p:cNvSpPr/>
          <p:nvPr/>
        </p:nvSpPr>
        <p:spPr>
          <a:xfrm>
            <a:off x="612648" y="466344"/>
            <a:ext cx="10963656" cy="57352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⑯.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品类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⑰.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盛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⑱.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⑲.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骋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⑳.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夫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㉑.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相与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㉒.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俯仰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㉓.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诸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㉔.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怀抱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7_AN.32_1#3611eedc4.blank?pid=4c0af62ec&amp;color=0,0,0&amp;vpa=16&amp;vtp=1&amp;bbb=1"/>
          <p:cNvSpPr/>
          <p:nvPr/>
        </p:nvSpPr>
        <p:spPr>
          <a:xfrm>
            <a:off x="2197767" y="435864"/>
            <a:ext cx="240188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自然界的万物</a:t>
            </a:r>
            <a:endParaRPr lang="en-US" altLang="zh-CN" sz="2800" dirty="0"/>
          </a:p>
        </p:txBody>
      </p:sp>
      <p:sp>
        <p:nvSpPr>
          <p:cNvPr id="5" name="QB_7_AN.34_1#3611eedc4.blank?pid=4c0af62ec&amp;color=0,0,0&amp;vpa=17&amp;vtp=1&amp;bbb=1"/>
          <p:cNvSpPr/>
          <p:nvPr/>
        </p:nvSpPr>
        <p:spPr>
          <a:xfrm>
            <a:off x="1842167" y="1083564"/>
            <a:ext cx="133032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众，多</a:t>
            </a:r>
            <a:endParaRPr lang="en-US" altLang="zh-CN" sz="2800" dirty="0"/>
          </a:p>
        </p:txBody>
      </p:sp>
      <p:sp>
        <p:nvSpPr>
          <p:cNvPr id="7" name="QB_7_AN.36_1#3611eedc4.blank?pid=4c0af62ec&amp;color=0,0,0&amp;vpa=18&amp;vtp=1&amp;bbb=1"/>
          <p:cNvSpPr/>
          <p:nvPr/>
        </p:nvSpPr>
        <p:spPr>
          <a:xfrm>
            <a:off x="2098548" y="1731264"/>
            <a:ext cx="1784350" cy="54578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用来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2800" dirty="0">
              <a:latin typeface="宋体" panose="02010600030101010101" pitchFamily="2" charset="-122"/>
            </a:endParaRPr>
          </a:p>
        </p:txBody>
      </p:sp>
      <p:sp>
        <p:nvSpPr>
          <p:cNvPr id="9" name="QB_7_AN.38_1#3611eedc4.blank?pid=4c0af62ec&amp;color=0,0,0&amp;vpa=19&amp;vtp=1&amp;bbb=1"/>
          <p:cNvSpPr/>
          <p:nvPr/>
        </p:nvSpPr>
        <p:spPr>
          <a:xfrm>
            <a:off x="1842167" y="2378964"/>
            <a:ext cx="20447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开畅、舒展</a:t>
            </a:r>
            <a:endParaRPr lang="en-US" altLang="zh-CN" sz="2800" dirty="0"/>
          </a:p>
        </p:txBody>
      </p:sp>
      <p:sp>
        <p:nvSpPr>
          <p:cNvPr id="11" name="QB_7_AN.40_1#3611eedc4.blank?pid=4c0af62ec&amp;color=0,0,0&amp;vpa=20&amp;vtp=1&amp;bbb=1"/>
          <p:cNvSpPr/>
          <p:nvPr/>
        </p:nvSpPr>
        <p:spPr>
          <a:xfrm>
            <a:off x="1829467" y="3026664"/>
            <a:ext cx="525938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语气词，用于句首，以提示下文</a:t>
            </a:r>
            <a:endParaRPr lang="en-US" altLang="zh-CN" sz="2800" dirty="0"/>
          </a:p>
        </p:txBody>
      </p:sp>
      <p:sp>
        <p:nvSpPr>
          <p:cNvPr id="13" name="QB_7_AN.42_1#3611eedc4.blank?pid=4c0af62ec&amp;color=0,0,0&amp;vpa=21&amp;vtp=1&amp;bbb=1"/>
          <p:cNvSpPr/>
          <p:nvPr/>
        </p:nvSpPr>
        <p:spPr>
          <a:xfrm>
            <a:off x="2134267" y="3674364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互相交往</a:t>
            </a:r>
            <a:endParaRPr lang="en-US" altLang="zh-CN" sz="2800" dirty="0"/>
          </a:p>
        </p:txBody>
      </p:sp>
      <p:sp>
        <p:nvSpPr>
          <p:cNvPr id="15" name="QB_7_AN.44_1#3611eedc4.blank?pid=4c0af62ec&amp;color=0,0,0&amp;vpa=22&amp;vtp=1&amp;bbb=1"/>
          <p:cNvSpPr/>
          <p:nvPr/>
        </p:nvSpPr>
        <p:spPr>
          <a:xfrm>
            <a:off x="2134267" y="4322064"/>
            <a:ext cx="49022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一俯一仰之间，比喻时间短暂</a:t>
            </a:r>
            <a:endParaRPr lang="en-US" altLang="zh-CN" sz="2800" dirty="0"/>
          </a:p>
        </p:txBody>
      </p:sp>
      <p:sp>
        <p:nvSpPr>
          <p:cNvPr id="17" name="QB_7_AN.46_1#3611eedc4.blank?pid=4c0af62ec&amp;color=0,0,0&amp;vpa=23&amp;vtp=1&amp;bbb=1"/>
          <p:cNvSpPr/>
          <p:nvPr/>
        </p:nvSpPr>
        <p:spPr>
          <a:xfrm>
            <a:off x="1778667" y="4969764"/>
            <a:ext cx="24003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相当于“之于”</a:t>
            </a:r>
            <a:endParaRPr lang="en-US" altLang="zh-CN" sz="2800" dirty="0"/>
          </a:p>
        </p:txBody>
      </p:sp>
      <p:sp>
        <p:nvSpPr>
          <p:cNvPr id="19" name="QB_7_AN.48_1#3611eedc4.blank?pid=4c0af62ec&amp;color=0,0,0&amp;vpa=24&amp;vtp=1&amp;bbb=1"/>
          <p:cNvSpPr/>
          <p:nvPr/>
        </p:nvSpPr>
        <p:spPr>
          <a:xfrm>
            <a:off x="2134267" y="5596509"/>
            <a:ext cx="9731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心怀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  <p:bldP spid="15" grpId="0" animBg="1" build="p"/>
      <p:bldP spid="17" grpId="0" animBg="1" build="p"/>
      <p:bldP spid="19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49_1#457660ed4?pid=4c0af62ec&amp;color=0,0,0&amp;vtp=1&amp;bt=1&amp;bbb=1"/>
          <p:cNvSpPr/>
          <p:nvPr/>
        </p:nvSpPr>
        <p:spPr>
          <a:xfrm>
            <a:off x="612648" y="466344"/>
            <a:ext cx="10963656" cy="57352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㉕.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悟言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㉖.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放浪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㉗.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形骸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㉘.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趣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㉙.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静躁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㉚.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所遇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㉛.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不知老之将至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㉜.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向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㉝.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犹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7_AN.50_1#457660ed4.blank?pid=4c0af62ec&amp;color=0,0,0&amp;vpa=25&amp;vtp=1&amp;bbb=1"/>
          <p:cNvSpPr/>
          <p:nvPr/>
        </p:nvSpPr>
        <p:spPr>
          <a:xfrm>
            <a:off x="2134267" y="435864"/>
            <a:ext cx="52578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晤谈、对谈。悟，同“晤”，面对</a:t>
            </a:r>
            <a:endParaRPr lang="en-US" altLang="zh-CN" sz="2800" dirty="0"/>
          </a:p>
        </p:txBody>
      </p:sp>
      <p:sp>
        <p:nvSpPr>
          <p:cNvPr id="5" name="QB_7_AN.52_1#457660ed4.blank?pid=4c0af62ec&amp;color=0,0,0&amp;vpa=26&amp;vtp=1&amp;bbb=1"/>
          <p:cNvSpPr/>
          <p:nvPr/>
        </p:nvSpPr>
        <p:spPr>
          <a:xfrm>
            <a:off x="2134267" y="1083564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放纵</a:t>
            </a:r>
            <a:endParaRPr lang="en-US" altLang="zh-CN" sz="2800" dirty="0"/>
          </a:p>
        </p:txBody>
      </p:sp>
      <p:sp>
        <p:nvSpPr>
          <p:cNvPr id="7" name="QB_7_AN.54_1#457660ed4.blank?pid=4c0af62ec&amp;color=0,0,0&amp;vpa=27&amp;vtp=1&amp;bbb=1"/>
          <p:cNvSpPr/>
          <p:nvPr/>
        </p:nvSpPr>
        <p:spPr>
          <a:xfrm>
            <a:off x="2134267" y="1731264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人的躯体</a:t>
            </a:r>
            <a:endParaRPr lang="en-US" altLang="zh-CN" sz="2800" dirty="0"/>
          </a:p>
        </p:txBody>
      </p:sp>
      <p:sp>
        <p:nvSpPr>
          <p:cNvPr id="9" name="QB_7_AN.56_1#457660ed4.blank?pid=4c0af62ec&amp;color=0,0,0&amp;vpa=28&amp;vtp=1&amp;bbb=1"/>
          <p:cNvSpPr/>
          <p:nvPr/>
        </p:nvSpPr>
        <p:spPr>
          <a:xfrm>
            <a:off x="1778667" y="2378964"/>
            <a:ext cx="24003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同“取”，取得</a:t>
            </a:r>
            <a:endParaRPr lang="en-US" altLang="zh-CN" sz="2800" dirty="0"/>
          </a:p>
        </p:txBody>
      </p:sp>
      <p:sp>
        <p:nvSpPr>
          <p:cNvPr id="11" name="QB_7_AN.58_1#457660ed4.blank?pid=4c0af62ec&amp;color=0,0,0&amp;vpa=29&amp;vtp=1&amp;bbb=1"/>
          <p:cNvSpPr/>
          <p:nvPr/>
        </p:nvSpPr>
        <p:spPr>
          <a:xfrm>
            <a:off x="2134267" y="3026664"/>
            <a:ext cx="275907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静与动。躁，动</a:t>
            </a:r>
            <a:endParaRPr lang="en-US" altLang="zh-CN" sz="2800" dirty="0"/>
          </a:p>
        </p:txBody>
      </p:sp>
      <p:sp>
        <p:nvSpPr>
          <p:cNvPr id="13" name="QB_7_AN.60_1#457660ed4.blank?pid=4c0af62ec&amp;color=0,0,0&amp;vpa=30&amp;vtp=1&amp;bbb=1"/>
          <p:cNvSpPr/>
          <p:nvPr/>
        </p:nvSpPr>
        <p:spPr>
          <a:xfrm>
            <a:off x="2134267" y="3674364"/>
            <a:ext cx="311626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所接触的（事物）</a:t>
            </a:r>
            <a:endParaRPr lang="en-US" altLang="zh-CN" sz="2800" dirty="0"/>
          </a:p>
        </p:txBody>
      </p:sp>
      <p:sp>
        <p:nvSpPr>
          <p:cNvPr id="15" name="QB_7_AN.62_1#457660ed4.blank?pid=4c0af62ec&amp;color=0,0,0&amp;vpa=31&amp;vtp=1&amp;bbb=1"/>
          <p:cNvSpPr/>
          <p:nvPr/>
        </p:nvSpPr>
        <p:spPr>
          <a:xfrm>
            <a:off x="3582066" y="4322064"/>
            <a:ext cx="68072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不知道老年将要到来。语出《论语·述而》</a:t>
            </a:r>
            <a:endParaRPr lang="en-US" altLang="zh-CN" sz="2800" dirty="0"/>
          </a:p>
        </p:txBody>
      </p:sp>
      <p:sp>
        <p:nvSpPr>
          <p:cNvPr id="17" name="QB_7_AN.64_1#457660ed4.blank?pid=4c0af62ec&amp;color=0,0,0&amp;vpa=32&amp;vtp=1&amp;bbb=1"/>
          <p:cNvSpPr/>
          <p:nvPr/>
        </p:nvSpPr>
        <p:spPr>
          <a:xfrm>
            <a:off x="1778667" y="4969764"/>
            <a:ext cx="20447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过去，以前</a:t>
            </a:r>
            <a:endParaRPr lang="en-US" altLang="zh-CN" sz="2800" dirty="0"/>
          </a:p>
        </p:txBody>
      </p:sp>
      <p:sp>
        <p:nvSpPr>
          <p:cNvPr id="19" name="QB_7_AN.66_1#457660ed4.blank?pid=4c0af62ec&amp;color=0,0,0&amp;vpa=33&amp;vtp=1&amp;bbb=1"/>
          <p:cNvSpPr/>
          <p:nvPr/>
        </p:nvSpPr>
        <p:spPr>
          <a:xfrm>
            <a:off x="1778667" y="5596509"/>
            <a:ext cx="9731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尚且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  <p:bldP spid="15" grpId="0" animBg="1" build="p"/>
      <p:bldP spid="17" grpId="0" animBg="1" build="p"/>
      <p:bldP spid="19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8d4be7008?pid=2dffe6a57&amp;color=0,0,0&amp;vtp=1&amp;bt=1&amp;bbb=1"/>
          <p:cNvSpPr/>
          <p:nvPr/>
        </p:nvSpPr>
        <p:spPr>
          <a:xfrm>
            <a:off x="612648" y="468000"/>
            <a:ext cx="10963656" cy="31586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课时目标：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.厘清文章思路，理解作者富于哲理的思考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，感受文章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情理交融的特点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2.学习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反复铺陈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、骈散结合、叙议结合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、直抒胸臆等表达技巧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.反复诵读，涵泳品味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，感受文章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淡雅生动、素朴自然的语言特色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4.理解作者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对自我与世俗、生命与自然的思考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感受作品蕴含的情感。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67_1#d59ba1de3?pid=4c0af62ec&amp;color=0,0,0&amp;vtp=1&amp;bt=1&amp;bbb=1"/>
          <p:cNvSpPr/>
          <p:nvPr/>
        </p:nvSpPr>
        <p:spPr>
          <a:xfrm>
            <a:off x="612648" y="466344"/>
            <a:ext cx="10963656" cy="57352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㉞.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㉟.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修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㊱.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化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㊲.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死生亦大矣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㊳.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览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㊴.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㊵.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临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㊶.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嗟悼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㊷.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喻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7_AN.68_1#d59ba1de3.blank?pid=4c0af62ec&amp;color=0,0,0&amp;vpa=34&amp;vtp=1&amp;bbb=1"/>
          <p:cNvSpPr/>
          <p:nvPr/>
        </p:nvSpPr>
        <p:spPr>
          <a:xfrm>
            <a:off x="1778667" y="435864"/>
            <a:ext cx="20447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发生、引起</a:t>
            </a:r>
            <a:endParaRPr lang="en-US" altLang="zh-CN" sz="2800" dirty="0"/>
          </a:p>
        </p:txBody>
      </p:sp>
      <p:sp>
        <p:nvSpPr>
          <p:cNvPr id="5" name="QB_7_AN.70_1#d59ba1de3.blank?pid=4c0af62ec&amp;color=0,0,0&amp;vpa=35&amp;vtp=1&amp;bbb=1"/>
          <p:cNvSpPr/>
          <p:nvPr/>
        </p:nvSpPr>
        <p:spPr>
          <a:xfrm>
            <a:off x="1778667" y="1083564"/>
            <a:ext cx="311626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长，这里指寿命长</a:t>
            </a:r>
            <a:endParaRPr lang="en-US" altLang="zh-CN" sz="2800" dirty="0"/>
          </a:p>
        </p:txBody>
      </p:sp>
      <p:sp>
        <p:nvSpPr>
          <p:cNvPr id="7" name="QB_7_AN.72_1#d59ba1de3.blank?pid=4c0af62ec&amp;color=0,0,0&amp;vpa=36&amp;vtp=1&amp;bbb=1"/>
          <p:cNvSpPr/>
          <p:nvPr/>
        </p:nvSpPr>
        <p:spPr>
          <a:xfrm>
            <a:off x="1778667" y="1731264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自然</a:t>
            </a:r>
            <a:endParaRPr lang="en-US" altLang="zh-CN" sz="2800" dirty="0"/>
          </a:p>
        </p:txBody>
      </p:sp>
      <p:sp>
        <p:nvSpPr>
          <p:cNvPr id="9" name="QB_7_AN.74_1#d59ba1de3.blank?pid=4c0af62ec&amp;color=0,0,0&amp;vpa=37&amp;vtp=1&amp;bbb=1"/>
          <p:cNvSpPr/>
          <p:nvPr/>
        </p:nvSpPr>
        <p:spPr>
          <a:xfrm>
            <a:off x="3226466" y="2378964"/>
            <a:ext cx="64500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死生是一件大事。语出《庄子·德充符》</a:t>
            </a:r>
            <a:endParaRPr lang="en-US" altLang="zh-CN" sz="2800" dirty="0"/>
          </a:p>
        </p:txBody>
      </p:sp>
      <p:sp>
        <p:nvSpPr>
          <p:cNvPr id="11" name="QB_7_AN.76_1#d59ba1de3.blank?pid=4c0af62ec&amp;color=0,0,0&amp;vpa=38&amp;vtp=1"/>
          <p:cNvSpPr/>
          <p:nvPr/>
        </p:nvSpPr>
        <p:spPr>
          <a:xfrm>
            <a:off x="1778667" y="302666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</a:t>
            </a:r>
            <a:endParaRPr lang="en-US" altLang="zh-CN" sz="2800" dirty="0"/>
          </a:p>
        </p:txBody>
      </p:sp>
      <p:sp>
        <p:nvSpPr>
          <p:cNvPr id="13" name="QB_7_AN.78_1#d59ba1de3.blank?pid=4c0af62ec&amp;color=0,0,0&amp;vpa=39&amp;vtp=1&amp;bbb=1"/>
          <p:cNvSpPr/>
          <p:nvPr/>
        </p:nvSpPr>
        <p:spPr>
          <a:xfrm>
            <a:off x="1778667" y="3674364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原因</a:t>
            </a:r>
            <a:endParaRPr lang="en-US" altLang="zh-CN" sz="2800" dirty="0"/>
          </a:p>
        </p:txBody>
      </p:sp>
      <p:sp>
        <p:nvSpPr>
          <p:cNvPr id="15" name="QB_7_AN.80_1#d59ba1de3.blank?pid=4c0af62ec&amp;color=0,0,0&amp;vpa=40&amp;vtp=1&amp;bbb=1"/>
          <p:cNvSpPr/>
          <p:nvPr/>
        </p:nvSpPr>
        <p:spPr>
          <a:xfrm>
            <a:off x="1778667" y="4322064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面对</a:t>
            </a:r>
            <a:endParaRPr lang="en-US" altLang="zh-CN" sz="2800" dirty="0"/>
          </a:p>
        </p:txBody>
      </p:sp>
      <p:sp>
        <p:nvSpPr>
          <p:cNvPr id="17" name="QB_7_AN.82_1#d59ba1de3.blank?pid=4c0af62ec&amp;color=0,0,0&amp;vpa=41&amp;vtp=1&amp;bbb=1"/>
          <p:cNvSpPr/>
          <p:nvPr/>
        </p:nvSpPr>
        <p:spPr>
          <a:xfrm>
            <a:off x="2134267" y="4969764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叹息哀伤</a:t>
            </a:r>
            <a:endParaRPr lang="en-US" altLang="zh-CN" sz="2800" dirty="0"/>
          </a:p>
        </p:txBody>
      </p:sp>
      <p:sp>
        <p:nvSpPr>
          <p:cNvPr id="19" name="QB_7_AN.84_1#d59ba1de3.blank?pid=4c0af62ec&amp;color=0,0,0&amp;vpa=42&amp;vtp=1&amp;bbb=1"/>
          <p:cNvSpPr/>
          <p:nvPr/>
        </p:nvSpPr>
        <p:spPr>
          <a:xfrm>
            <a:off x="1765967" y="5596509"/>
            <a:ext cx="525938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明白。一说是消解、释怀的意思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  <p:bldP spid="15" grpId="0" animBg="1" build="p"/>
      <p:bldP spid="17" grpId="0" animBg="1" build="p"/>
      <p:bldP spid="19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85_1#f357f203e?pid=4c0af62ec&amp;color=0,0,0&amp;vtp=1&amp;bt=1&amp;bbb=1"/>
          <p:cNvSpPr/>
          <p:nvPr/>
        </p:nvSpPr>
        <p:spPr>
          <a:xfrm>
            <a:off x="612648" y="466344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㊸.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㊹.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㊺.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齐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7_AN.86_1#f357f203e.blank?pid=4c0af62ec&amp;color=0,0,0&amp;vpa=43&amp;vtp=1&amp;bbb=1"/>
          <p:cNvSpPr/>
          <p:nvPr/>
        </p:nvSpPr>
        <p:spPr>
          <a:xfrm>
            <a:off x="1778667" y="435864"/>
            <a:ext cx="34734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乃、因而，一说本来</a:t>
            </a:r>
            <a:endParaRPr lang="en-US" altLang="zh-CN" sz="2800" dirty="0"/>
          </a:p>
        </p:txBody>
      </p:sp>
      <p:sp>
        <p:nvSpPr>
          <p:cNvPr id="5" name="QB_7_AN.88_1#f357f203e.blank?pid=4c0af62ec&amp;color=0,0,0&amp;vpa=44&amp;vtp=1&amp;bbb=1"/>
          <p:cNvSpPr/>
          <p:nvPr/>
        </p:nvSpPr>
        <p:spPr>
          <a:xfrm>
            <a:off x="1778667" y="1083564"/>
            <a:ext cx="275907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看作一样</a:t>
            </a:r>
            <a:endParaRPr lang="en-US" altLang="zh-CN" sz="2800" dirty="0"/>
          </a:p>
        </p:txBody>
      </p:sp>
      <p:sp>
        <p:nvSpPr>
          <p:cNvPr id="7" name="QB_7_AN.90_1#f357f203e.blank?pid=4c0af62ec&amp;color=0,0,0&amp;vpa=45&amp;vtp=1&amp;bbb=1"/>
          <p:cNvSpPr/>
          <p:nvPr/>
        </p:nvSpPr>
        <p:spPr>
          <a:xfrm>
            <a:off x="1778667" y="1710309"/>
            <a:ext cx="2759075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看作相等</a:t>
            </a:r>
            <a:endParaRPr lang="en-US" altLang="zh-CN" sz="2800" dirty="0"/>
          </a:p>
        </p:txBody>
      </p:sp>
      <p:sp>
        <p:nvSpPr>
          <p:cNvPr id="8" name="QO_7_BD.91_1#ec3eedc84?pid=4c0af62ec&amp;color=0,0,0&amp;vtp=1&amp;bbb=1"/>
          <p:cNvSpPr/>
          <p:nvPr/>
        </p:nvSpPr>
        <p:spPr>
          <a:xfrm>
            <a:off x="612648" y="238937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㊻.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妄作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：。</a:t>
            </a:r>
            <a:endParaRPr lang="en-US" altLang="zh-CN" sz="2800" dirty="0"/>
          </a:p>
        </p:txBody>
      </p:sp>
      <p:sp>
        <p:nvSpPr>
          <p:cNvPr id="9" name="QO_7_AN.92_1#ec3eedc84?pid=4c0af62ec&amp;color=0,0,0&amp;vtp=1&amp;bbb=1"/>
          <p:cNvSpPr/>
          <p:nvPr/>
        </p:nvSpPr>
        <p:spPr>
          <a:xfrm>
            <a:off x="612648" y="302056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虚妄之谈</a:t>
            </a:r>
            <a:endParaRPr lang="en-US" altLang="zh-CN" sz="2800" dirty="0"/>
          </a:p>
        </p:txBody>
      </p:sp>
      <p:sp>
        <p:nvSpPr>
          <p:cNvPr id="10" name="QB_7_BD.93_1#b5b48a0b2?pid=4c0af62ec&amp;color=0,0,0&amp;vtp=1&amp;bbb=1"/>
          <p:cNvSpPr/>
          <p:nvPr/>
        </p:nvSpPr>
        <p:spPr>
          <a:xfrm>
            <a:off x="612648" y="365175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㊼.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11" name="QB_7_AN.94_1#b5b48a0b2.blank?pid=4c0af62ec&amp;color=0,0,0&amp;vpa=46&amp;vtp=1&amp;bbb=1"/>
          <p:cNvSpPr/>
          <p:nvPr/>
        </p:nvSpPr>
        <p:spPr>
          <a:xfrm>
            <a:off x="1778667" y="3609848"/>
            <a:ext cx="2044700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意态，情趣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  <p:bldP spid="11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8b55a5a0d?pid=378ab2aa9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文章结构与主旨</a:t>
            </a:r>
            <a:endParaRPr lang="en-US" altLang="zh-CN" sz="3200" dirty="0"/>
          </a:p>
        </p:txBody>
      </p:sp>
      <p:sp>
        <p:nvSpPr>
          <p:cNvPr id="3" name="C_6_BD#25129da49?pid=8b55a5a0d&amp;color=0,0,0&amp;vtp=1&amp;bbb=1"/>
          <p:cNvSpPr/>
          <p:nvPr/>
        </p:nvSpPr>
        <p:spPr>
          <a:xfrm>
            <a:off x="612648" y="95402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厘清结构</a:t>
            </a:r>
            <a:endParaRPr lang="en-US" altLang="zh-CN" sz="3000" dirty="0"/>
          </a:p>
        </p:txBody>
      </p:sp>
      <p:pic>
        <p:nvPicPr>
          <p:cNvPr id="4" name="QB_7_BD.95_1#cd7ce00b5?pid=25129da49&amp;color=0,0,0&amp;tib=255,255,255&amp;vip=47#50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2648" y="1693799"/>
            <a:ext cx="8595360" cy="2990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7_AN.96_1#cd7ce00b5.blank?pid=25129da49&amp;color=0,0,0&amp;vpa=47&amp;vtp=1"/>
          <p:cNvSpPr/>
          <p:nvPr/>
        </p:nvSpPr>
        <p:spPr>
          <a:xfrm>
            <a:off x="5504688" y="1812671"/>
            <a:ext cx="1024128" cy="283464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写景状物、畅叙幽情</a:t>
            </a:r>
            <a:endParaRPr lang="en-US" altLang="zh-CN" sz="2100" dirty="0"/>
          </a:p>
        </p:txBody>
      </p:sp>
      <p:sp>
        <p:nvSpPr>
          <p:cNvPr id="6" name="QB_7_AN.97_1#cd7ce00b5.blank?pid=25129da49&amp;color=0,0,0&amp;vpa=48&amp;vtp=1"/>
          <p:cNvSpPr/>
          <p:nvPr/>
        </p:nvSpPr>
        <p:spPr>
          <a:xfrm>
            <a:off x="7680960" y="1830959"/>
            <a:ext cx="896112" cy="2651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600"/>
              </a:lnSpc>
            </a:pPr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乐</a:t>
            </a:r>
            <a:endParaRPr lang="en-US" altLang="zh-CN" sz="2100" dirty="0"/>
          </a:p>
        </p:txBody>
      </p:sp>
      <p:sp>
        <p:nvSpPr>
          <p:cNvPr id="7" name="QB_7_AN.98_1#cd7ce00b5.blank?pid=25129da49&amp;color=0,0,0&amp;vpa=49&amp;vtp=1"/>
          <p:cNvSpPr/>
          <p:nvPr/>
        </p:nvSpPr>
        <p:spPr>
          <a:xfrm>
            <a:off x="3547872" y="2836799"/>
            <a:ext cx="1196848" cy="384048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人生感慨</a:t>
            </a:r>
            <a:endParaRPr lang="en-US" altLang="zh-CN" sz="2100" dirty="0"/>
          </a:p>
        </p:txBody>
      </p:sp>
      <p:sp>
        <p:nvSpPr>
          <p:cNvPr id="8" name="QB_7_AN.99_1#cd7ce00b5.blank?pid=25129da49&amp;color=0,0,0&amp;vpa=50&amp;vtp=1"/>
          <p:cNvSpPr/>
          <p:nvPr/>
        </p:nvSpPr>
        <p:spPr>
          <a:xfrm>
            <a:off x="3566160" y="3970655"/>
            <a:ext cx="1178560" cy="384048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作序目的</a:t>
            </a:r>
            <a:endParaRPr lang="en-US" altLang="zh-CN" sz="2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2abe100b7?pid=8b55a5a0d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概括主旨</a:t>
            </a:r>
            <a:endParaRPr lang="en-US" altLang="zh-CN" sz="3000" dirty="0"/>
          </a:p>
        </p:txBody>
      </p:sp>
      <p:sp>
        <p:nvSpPr>
          <p:cNvPr id="3" name="QB_7_BD.100_1#ba29b64a3?pid=2abe100b7&amp;color=0,0,0&amp;vtp=1&amp;bbb=1&amp;hb=1"/>
          <p:cNvSpPr/>
          <p:nvPr/>
        </p:nvSpPr>
        <p:spPr>
          <a:xfrm>
            <a:off x="612648" y="1135253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本文通过记叙兰亭集会的盛况和作者对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的思考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抒写了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的感受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否定了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的人生态度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从而树立了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死生亦大矣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的生命意识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表达了一种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生态度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7_AN.101_1#ba29b64a3.blank?pid=2abe100b7&amp;color=0,0,0&amp;vpa=51&amp;vtp=1&amp;bbb=1"/>
          <p:cNvSpPr/>
          <p:nvPr/>
        </p:nvSpPr>
        <p:spPr>
          <a:xfrm>
            <a:off x="7734967" y="1104773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生命</a:t>
            </a:r>
            <a:endParaRPr lang="en-US" altLang="zh-CN" sz="2800" dirty="0"/>
          </a:p>
        </p:txBody>
      </p:sp>
      <p:sp>
        <p:nvSpPr>
          <p:cNvPr id="5" name="QB_7_AN.102_1#ba29b64a3.blank?pid=2abe100b7&amp;color=0,0,0&amp;vpa=52&amp;vtp=1&amp;bbb=1"/>
          <p:cNvSpPr/>
          <p:nvPr/>
        </p:nvSpPr>
        <p:spPr>
          <a:xfrm>
            <a:off x="978566" y="1752473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乐生痛死</a:t>
            </a:r>
            <a:endParaRPr lang="en-US" altLang="zh-CN" sz="2800" dirty="0"/>
          </a:p>
        </p:txBody>
      </p:sp>
      <p:sp>
        <p:nvSpPr>
          <p:cNvPr id="6" name="QB_7_AN.103_1#ba29b64a3.blank?pid=2abe100b7&amp;color=0,0,0&amp;vpa=53&amp;vtp=1&amp;bbb=1"/>
          <p:cNvSpPr/>
          <p:nvPr/>
        </p:nvSpPr>
        <p:spPr>
          <a:xfrm>
            <a:off x="5601366" y="1752473"/>
            <a:ext cx="382746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老庄“一死生”“齐彭殇”</a:t>
            </a:r>
            <a:endParaRPr lang="en-US" altLang="zh-CN" sz="2800" dirty="0"/>
          </a:p>
        </p:txBody>
      </p:sp>
      <p:sp>
        <p:nvSpPr>
          <p:cNvPr id="7" name="QB_7_AN.104_1#ba29b64a3.blank?pid=2abe100b7&amp;color=0,0,0&amp;vpa=54&amp;vtp=1&amp;bbb=1"/>
          <p:cNvSpPr/>
          <p:nvPr/>
        </p:nvSpPr>
        <p:spPr>
          <a:xfrm>
            <a:off x="8760492" y="2400173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积极处世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37165922.fixed?pid=3ec4ffd3f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4000" dirty="0"/>
          </a:p>
        </p:txBody>
      </p:sp>
      <p:sp>
        <p:nvSpPr>
          <p:cNvPr id="3" name="C_4#437165922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8f09954c9?pid=437165922&amp;color=0,0,0&amp;vtp=1&amp;bt=1&amp;bbb=1&amp;hb=1"/>
          <p:cNvSpPr/>
          <p:nvPr/>
        </p:nvSpPr>
        <p:spPr>
          <a:xfrm>
            <a:off x="612648" y="468000"/>
            <a:ext cx="10963656" cy="44543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情境探究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生命无法延长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，却能活出更多精彩。孔子曾赞叹曾皙“浴乎沂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乎舞雩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，咏而归”的志趣。我们翻开《兰亭集序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》，仿佛看见王羲之与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友人在会稽山水间相聚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：竹林怀抱，清泉相绕，微风拂过衣襟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，贤士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们或举杯吟诗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，或畅谈人生，在山水之美中感悟生死真谛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。那些笔墨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间的欢笑与哲思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，历经千年依然鲜活。今天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，让我们走进这场春天的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雅集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，感受那份超越时空的生命共鸣。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839adac11?pid=437165922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任务一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感知文章内容</a:t>
            </a:r>
            <a:endParaRPr lang="en-US" altLang="zh-CN" sz="3000" dirty="0"/>
          </a:p>
        </p:txBody>
      </p:sp>
      <p:sp>
        <p:nvSpPr>
          <p:cNvPr id="3" name="QB_6_BD.245_1#3d3509bfe?pid=839adac11&amp;color=0,0,0&amp;vtp=1&amp;bbb=1&amp;hb=1&amp;hltap=1"/>
          <p:cNvSpPr/>
          <p:nvPr/>
        </p:nvSpPr>
        <p:spPr>
          <a:xfrm>
            <a:off x="612648" y="1125728"/>
            <a:ext cx="10963656" cy="31175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文章第一、二段写兰亭的景色突出了什么特征？（4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246_1#3d3509bfe?pid=839adac11&amp;color=0,0,0&amp;vtp=1&amp;bbb=1&amp;hb=1&amp;hla=1"/>
          <p:cNvSpPr/>
          <p:nvPr/>
        </p:nvSpPr>
        <p:spPr>
          <a:xfrm>
            <a:off x="612648" y="1753108"/>
            <a:ext cx="10963656" cy="2420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文章在写兰亭景色时突出了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“淡雅”的特征。（1分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）三月绿树成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荫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，鲜花吐艳，但在作者笔下，浓艳之物皆不见踪影。（1分）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看山，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言其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“崇”“峻”而舍其青翠；绘竹，言其“修”而舍其绿；写水，言其“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清”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而舍其碧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；叙气候，亦“天朗气清，惠风和畅”，尽显淡雅。（2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45_1#7bfa291fe?pid=839adac11&amp;color=0,0,0&amp;vtp=1&amp;bt=1&amp;bbb=1&amp;hb=1&amp;hltap=1"/>
          <p:cNvSpPr/>
          <p:nvPr/>
        </p:nvSpPr>
        <p:spPr>
          <a:xfrm>
            <a:off x="612648" y="468000"/>
            <a:ext cx="10963656" cy="37652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第二段中，作者说“信可乐也”，那么作者到底乐什么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?请结合文章中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的语句进行分析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246_1#7bfa291fe?pid=839adac11&amp;color=0,0,0&amp;vtp=1&amp;bt=1&amp;bbb=1&amp;hb=1&amp;hla=1"/>
          <p:cNvSpPr/>
          <p:nvPr/>
        </p:nvSpPr>
        <p:spPr>
          <a:xfrm>
            <a:off x="612648" y="1735460"/>
            <a:ext cx="10963656" cy="2420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贤人：“群贤毕至”“少长咸集”。②美景：“崇山峻岭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，茂林修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”“清流激湍，映带左右”。③乐事：“流觞曲水”“一觞一咏”。④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良辰：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天朗气清”“惠风和畅”。⑤赏心：“仰观宇宙之大”“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俯察品类之盛”。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d9d392244?pid=437165922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任务二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把握作者情感</a:t>
            </a:r>
            <a:endParaRPr lang="en-US" altLang="zh-CN" sz="3000" dirty="0"/>
          </a:p>
        </p:txBody>
      </p:sp>
      <p:sp>
        <p:nvSpPr>
          <p:cNvPr id="3" name="QB_6_BD.245_1#86f559b57?pid=d9d392244&amp;color=0,0,0&amp;vtp=1&amp;bbb=1&amp;hb=1&amp;hltap=1"/>
          <p:cNvSpPr/>
          <p:nvPr/>
        </p:nvSpPr>
        <p:spPr>
          <a:xfrm>
            <a:off x="612648" y="1125728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《兰亭集序》一文中，作者的情感起伏变化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，请结合文章内容简要分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246_1#86f559b57?pid=d9d392244&amp;color=0,0,0&amp;vtp=1&amp;bbb=1&amp;hb=1&amp;hla=1"/>
          <p:cNvSpPr/>
          <p:nvPr/>
        </p:nvSpPr>
        <p:spPr>
          <a:xfrm>
            <a:off x="612648" y="2393188"/>
            <a:ext cx="10963656" cy="3738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文章由生之乐转向死之痛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，最后以悲叹作结，感情起伏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，情真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意切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。（1分）开头写宴集之“乐”；（1分）而后由宴集想到人生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，由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聚想到散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，人生苦短且不能自控，不禁“痛”从中来;（1分）又借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“昔人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兴感之由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，若合一契”，批判了当时流行的人生虚无的消极态度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，并由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此联想到后人视今人之文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，亦会同慨死生之大，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然而生命不能永恒，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从而发出深沉的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“悲”叹。（1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ab8bcdac9?pid=437165922&amp;color=0,173,163&amp;vtp=1&amp;bt=1&amp;bbb=1"/>
          <p:cNvSpPr/>
          <p:nvPr/>
        </p:nvSpPr>
        <p:spPr>
          <a:xfrm>
            <a:off x="612648" y="466344"/>
            <a:ext cx="10963656" cy="60756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4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任务三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品味语言特点</a:t>
            </a:r>
            <a:endParaRPr lang="en-US" altLang="zh-CN" sz="3000" dirty="0"/>
          </a:p>
        </p:txBody>
      </p:sp>
      <p:sp>
        <p:nvSpPr>
          <p:cNvPr id="3" name="QB_6_BD.245_1#5ffda9912?pid=ab8bcdac9&amp;color=0,0,0&amp;vtp=1&amp;bbb=1&amp;hb=1&amp;hltap=1"/>
          <p:cNvSpPr/>
          <p:nvPr/>
        </p:nvSpPr>
        <p:spPr>
          <a:xfrm>
            <a:off x="612648" y="1144778"/>
            <a:ext cx="10963656" cy="44129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东晋文坛盛行骈文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，王羲之是少数仍沿用散文写作或以散驭骈的作家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。请结合文章内容简要赏析《兰亭集序》的语言特点。（6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246_1#5ffda9912?pid=ab8bcdac9&amp;color=0,0,0&amp;vtp=1&amp;bbb=1&amp;hb=1&amp;hla=1"/>
          <p:cNvSpPr/>
          <p:nvPr/>
        </p:nvSpPr>
        <p:spPr>
          <a:xfrm>
            <a:off x="612648" y="2414778"/>
            <a:ext cx="10963656" cy="317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用词生动准确。如“又有清流激湍，映带左右”，“清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”字写出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了水的清澈透明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，“激”字写出了水的激越奔流，“清”“激”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相得益彰。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映带”既写出了远观时水的形态，又巧妙地引出水与兰亭的关系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流觞曲水”创造了条件。②对偶工整。文中多处使用对偶句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，增强了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文章的形式美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，使形式与内容相得益彰。如“仰观宇宙之大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，俯察品类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3ec4ffd3f.fixed?pid=2dffe6a57&amp;color=0,173,163&amp;vtp=1&amp;bbb=1"/>
          <p:cNvSpPr/>
          <p:nvPr/>
        </p:nvSpPr>
        <p:spPr>
          <a:xfrm>
            <a:off x="877824" y="2624328"/>
            <a:ext cx="10981944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第三单元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中华传统文化经典研习——至情至性</a:t>
            </a:r>
            <a:endParaRPr lang="en-US" altLang="zh-CN" sz="4000" dirty="0"/>
          </a:p>
        </p:txBody>
      </p:sp>
      <p:sp>
        <p:nvSpPr>
          <p:cNvPr id="3" name="C_3#3ec4ffd3f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3#3ec4ffd3f.fixed?pid=2dffe6a57&amp;color=0,173,163&amp;vtp=1&amp;bbb=1"/>
          <p:cNvSpPr/>
          <p:nvPr/>
        </p:nvSpPr>
        <p:spPr>
          <a:xfrm>
            <a:off x="877824" y="3493008"/>
            <a:ext cx="10981944" cy="10190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第10课</a:t>
            </a:r>
            <a:r>
              <a:rPr lang="en-US" altLang="zh-CN" sz="32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兰亭集序</a:t>
            </a:r>
            <a:r>
              <a:rPr lang="en-US" altLang="zh-CN" sz="32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归去来兮辞并序</a:t>
            </a:r>
            <a:endParaRPr lang="en-US" altLang="zh-CN" sz="3200" dirty="0"/>
          </a:p>
        </p:txBody>
      </p:sp>
      <p:sp>
        <p:nvSpPr>
          <p:cNvPr id="5" name="C_3_BD#3ec4ffd3f.fixed?pid=2dffe6a57&amp;color=0,173,163&amp;vtp=1&amp;bbb=1"/>
          <p:cNvSpPr/>
          <p:nvPr/>
        </p:nvSpPr>
        <p:spPr>
          <a:xfrm>
            <a:off x="877824" y="4142232"/>
            <a:ext cx="10981944" cy="10190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课时1</a:t>
            </a:r>
            <a:r>
              <a:rPr lang="en-US" altLang="zh-CN" sz="32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兰亭集序</a:t>
            </a:r>
            <a:endParaRPr lang="en-US" altLang="zh-CN" sz="32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46_1#5ffda9912?pid=ab8bcdac9&amp;color=0,0,0&amp;vtp=1&amp;bbb=1&amp;hb=1&amp;hltap=1"/>
          <p:cNvSpPr/>
          <p:nvPr/>
        </p:nvSpPr>
        <p:spPr>
          <a:xfrm>
            <a:off x="612648" y="468000"/>
            <a:ext cx="10963656" cy="24698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245_1#5ffda9912?pid=ab8bcdac9&amp;color=0,0,0&amp;vtp=1&amp;bbb=1&amp;hb=1&amp;hla=1"/>
          <p:cNvSpPr/>
          <p:nvPr/>
        </p:nvSpPr>
        <p:spPr>
          <a:xfrm>
            <a:off x="612648" y="442600"/>
            <a:ext cx="10963656" cy="2420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”，前句遥看宇宙，思绪飞扬，后句回望大地，万物繁多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。感情美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与形式美达到高度统一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。③骈散结合，错落有致。如“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夫人之相与</a:t>
            </a: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2800" b="1" i="0">
              <a:solidFill>
                <a:srgbClr val="FF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感慨系之矣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”，句子形式灵活。骈句节奏明快，富有音乐美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；散句长短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，错落有致。（每点2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a2d8b2906?pid=ab8bcdac9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素养必备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偶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使用两个字数相等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结构相同或相似的短语或句子表达相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关或相反语意的修辞手法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对偶主要有以下几种类型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上下句表达相近的意思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两句互相补充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从两个方面说明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同一个事物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描述同一种景物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墙上芦苇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头重脚轻根底浅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间竹笋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嘴尖皮厚腹中空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a2d8b2906?pid=ab8bcdac9&amp;color=0,0,0&amp;vtp=1&amp;bt=1&amp;bbb=1&amp;hb=1"/>
          <p:cNvSpPr/>
          <p:nvPr/>
        </p:nvSpPr>
        <p:spPr>
          <a:xfrm>
            <a:off x="612648" y="468000"/>
            <a:ext cx="10963656" cy="44424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上下句使用意思相反或相对的词语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或者两句从对立矛盾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的两个方面揭示事理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横眉冷对千夫指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俯首甘为孺子牛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串对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流水对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上下句意思具有承接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转折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条件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等关系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才饮长江水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又食武昌鱼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对偶的主要作用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富有表现力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能使相关事物间的关系表现得集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中鲜明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对比强烈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褒贬分明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节奏鲜明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音韵和谐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读来朗朗上口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便于传诵记忆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#2.1.5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a4bde7d76?pid=437165922&amp;color=0,173,163&amp;vtp=1&amp;bt=1&amp;bbb=1"/>
          <p:cNvSpPr/>
          <p:nvPr/>
        </p:nvSpPr>
        <p:spPr>
          <a:xfrm>
            <a:off x="612648" y="466344"/>
            <a:ext cx="10963656" cy="55270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任务四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分析谋篇布局</a:t>
            </a:r>
            <a:endParaRPr lang="en-US" altLang="zh-CN" sz="3000" dirty="0"/>
          </a:p>
        </p:txBody>
      </p:sp>
      <p:sp>
        <p:nvSpPr>
          <p:cNvPr id="3" name="QB_6_BD.245_1#1e472e174?pid=a4bde7d76&amp;color=0,0,0&amp;vtp=1&amp;bbb=1&amp;hb=1&amp;hltap=1"/>
          <p:cNvSpPr/>
          <p:nvPr/>
        </p:nvSpPr>
        <p:spPr>
          <a:xfrm>
            <a:off x="612648" y="1091692"/>
            <a:ext cx="10963656" cy="51527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文中关于天气情况的描写为什么不放在对聚会地环境的介绍之中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偏要放在对活动内容的介绍之后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246_1#1e472e174?pid=a4bde7d76&amp;color=0,0,0&amp;vtp=1&amp;bbb=1&amp;hb=1&amp;hla=1"/>
          <p:cNvSpPr/>
          <p:nvPr/>
        </p:nvSpPr>
        <p:spPr>
          <a:xfrm>
            <a:off x="612648" y="2222627"/>
            <a:ext cx="10963656" cy="40112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通常应把“天气情况”放在对地理环境的描述中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，本文却放在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了宴集的活动内容和宴集感受之间，作者如此处理的目的是借用天气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起承上启下的连接作用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。②承上，上文的“崇山峻岭，茂林修竹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”“清流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激湍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，映带左右”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如果是处在阴云密布的天气下便会失去靓丽的风采，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而人们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“流觞曲水”“畅叙幽情”如果不是在“天朗气清，惠风和畅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”的环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境中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，也很难使心情如此欣快，这是承上。③启下，由“天”“气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”而及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于下文之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“宇宙”显得紧密而自然。（每点2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7c22dd38e?pid=437165922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任务五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赏析表达技巧</a:t>
            </a:r>
            <a:endParaRPr lang="en-US" altLang="zh-CN" sz="3000" dirty="0"/>
          </a:p>
        </p:txBody>
      </p:sp>
      <p:sp>
        <p:nvSpPr>
          <p:cNvPr id="3" name="QB_6_BD.245_1#e75898b41?pid=7c22dd38e&amp;color=0,0,0&amp;vtp=1&amp;bbb=1&amp;hb=1&amp;hltap=1"/>
          <p:cNvSpPr/>
          <p:nvPr/>
        </p:nvSpPr>
        <p:spPr>
          <a:xfrm>
            <a:off x="612648" y="1125728"/>
            <a:ext cx="10963656" cy="44129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本文熔描写、记叙、抒情、议论于一炉，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请结合具体语句进行分析。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246_1#e75898b41?pid=7c22dd38e&amp;color=0,0,0&amp;vtp=1&amp;bbb=1&amp;hb=1&amp;hla=1"/>
          <p:cNvSpPr/>
          <p:nvPr/>
        </p:nvSpPr>
        <p:spPr>
          <a:xfrm>
            <a:off x="612648" y="2393188"/>
            <a:ext cx="10963656" cy="317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描写。如以“崇山峻岭，茂林修竹”写山，以“清流激湍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，映带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左右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”写水，将兰亭的景色写得清幽爽心。②记叙。如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“引以为流觞曲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，列坐其次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亦足以畅叙幽情”记的是游宴的情形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，所用皆普通词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汇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，极少用形容词，却将宴会中重要的细节都写了出来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，也表现了与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会人士的高雅情致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。③抒情。如“情随事迁，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感慨系之矣”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46_1#e75898b41?pid=7c22dd38e&amp;color=0,0,0&amp;vtp=1&amp;bbb=1&amp;hb=1&amp;hltap=1"/>
          <p:cNvSpPr/>
          <p:nvPr/>
        </p:nvSpPr>
        <p:spPr>
          <a:xfrm>
            <a:off x="612648" y="468000"/>
            <a:ext cx="10963656" cy="37652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245_1#e75898b41?pid=7c22dd38e&amp;color=0,0,0&amp;vtp=1&amp;bbb=1&amp;hb=1&amp;hla=1"/>
          <p:cNvSpPr/>
          <p:nvPr/>
        </p:nvSpPr>
        <p:spPr>
          <a:xfrm>
            <a:off x="612648" y="442600"/>
            <a:ext cx="10963656" cy="3738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说出了古往今来人们的普遍感受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。作者在回忆往事时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，仍免不了产生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这样或那样的感慨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。又如“临文嗟悼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”,写出了许多人读古人文章时的共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同体验，引起了人们在感情上的共鸣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。④议论。第三段紧承上段的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“仰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俯察” 兴感抒怀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，发表议论，由聚想到散，由宴集想到人生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，抒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发了对生命短暂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、欢乐有终的感慨，强调了“生”与“死”的问题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；最后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一段阐明了作者的生死观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585de6309?pid=437165922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思维发展与提升</a:t>
            </a:r>
            <a:endParaRPr lang="en-US" altLang="zh-CN" sz="3200" dirty="0"/>
          </a:p>
        </p:txBody>
      </p:sp>
      <p:sp>
        <p:nvSpPr>
          <p:cNvPr id="3" name="QB_6_BD.111_1#e43075291?pid=585de6309&amp;color=0,0,0&amp;vtp=1&amp;bbb=1&amp;hb=1"/>
          <p:cNvSpPr/>
          <p:nvPr/>
        </p:nvSpPr>
        <p:spPr>
          <a:xfrm>
            <a:off x="612648" y="1181724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清代屈大均在《过涿州作》一诗中说“男儿得死所，其重如山丘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王羲之却说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“一死生为虚诞，齐彭殇为妄作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”。你如何看待王羲之的生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死观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46_2#e43075291?pid=585de6309&amp;color=0,0,0&amp;vtp=1&amp;bt=1&amp;bbb=1&amp;hb=1&amp;hltap=1"/>
          <p:cNvSpPr/>
          <p:nvPr/>
        </p:nvSpPr>
        <p:spPr>
          <a:xfrm>
            <a:off x="612648" y="493401"/>
            <a:ext cx="10963656" cy="561308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5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245_1#e43075291?pid=585de6309&amp;color=0,0,0&amp;vtp=1&amp;bt=1&amp;bbb=1&amp;hb=1&amp;hla=1"/>
          <p:cNvSpPr/>
          <p:nvPr/>
        </p:nvSpPr>
        <p:spPr>
          <a:xfrm>
            <a:off x="612648" y="468000"/>
            <a:ext cx="10963656" cy="56495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示例1）王羲之的生死观有些片面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。生命的价值不一定要用寿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命的长短来衡量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。蜀后主刘禅乐不思蜀，浑浑噩噩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，虽然活了六十多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，却留下千古笑话。南唐后主李煜勇于表白思念故国之情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，虽仅活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了四十多岁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，却留下了“自是人生长恨水长东”的佳句，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令人扼腕叹息。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，王羲之的生死观是有些片面的。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示例2）王羲之的生死观也有道理。我们讨论一个问题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，不能离开时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代背景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。在王羲之生活的年代，“玄说”盛行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。这种消极思想给整个社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会造成了一定的负面影响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。王羲之的这篇序含有直面现实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，积极用世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，字里行间流露出来的是作者对人生的热爱。</a:t>
            </a:r>
            <a:endParaRPr lang="en-US" altLang="zh-CN" sz="2800" dirty="0"/>
          </a:p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5分，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言之成理即可）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345e70e2f?pid=437165922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文言积累</a:t>
            </a:r>
            <a:endParaRPr lang="en-US" altLang="zh-CN" sz="3200" dirty="0"/>
          </a:p>
        </p:txBody>
      </p:sp>
      <p:sp>
        <p:nvSpPr>
          <p:cNvPr id="3" name="QO_6_BD.112_1#578e78707?pid=345e70e2f&amp;color=0,0,0&amp;vtp=1&amp;bbb=1"/>
          <p:cNvSpPr/>
          <p:nvPr/>
        </p:nvSpPr>
        <p:spPr>
          <a:xfrm>
            <a:off x="612648" y="954024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读准字音</a:t>
            </a:r>
            <a:endParaRPr lang="en-US" altLang="zh-CN" sz="2800" dirty="0"/>
          </a:p>
        </p:txBody>
      </p:sp>
      <p:sp>
        <p:nvSpPr>
          <p:cNvPr id="4" name="QB_7_BD.113_1#2e2f28459?pid=578e78707&amp;color=0,0,0&amp;vtp=1&amp;bbb=1"/>
          <p:cNvSpPr/>
          <p:nvPr/>
        </p:nvSpPr>
        <p:spPr>
          <a:xfrm>
            <a:off x="612648" y="1602867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会稽(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修禊(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癸丑(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5" name="QB_7_AN.114_1#2e2f28459.bracket?pid=578e78707&amp;color=0,0,0&amp;vpa=55&amp;vtp=1&amp;bbb=1"/>
          <p:cNvSpPr/>
          <p:nvPr/>
        </p:nvSpPr>
        <p:spPr>
          <a:xfrm>
            <a:off x="1829467" y="1610487"/>
            <a:ext cx="9334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ku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i</a:t>
            </a:r>
            <a:endParaRPr lang="en-US" altLang="zh-CN" sz="2800" dirty="0"/>
          </a:p>
        </p:txBody>
      </p:sp>
      <p:sp>
        <p:nvSpPr>
          <p:cNvPr id="6" name="QB_7_AN.115_1#2e2f28459.bracket?pid=578e78707&amp;color=0,0,0&amp;vpa=56&amp;vtp=1&amp;bbb=1"/>
          <p:cNvSpPr/>
          <p:nvPr/>
        </p:nvSpPr>
        <p:spPr>
          <a:xfrm>
            <a:off x="3104230" y="1610487"/>
            <a:ext cx="476250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jī</a:t>
            </a:r>
            <a:endParaRPr lang="en-US" altLang="zh-CN" sz="2800" dirty="0"/>
          </a:p>
        </p:txBody>
      </p:sp>
      <p:sp>
        <p:nvSpPr>
          <p:cNvPr id="8" name="QB_7_AN.117_1#2e2f28459.bracket?pid=578e78707&amp;color=0,0,0&amp;vpa=57&amp;vtp=1&amp;bbb=1"/>
          <p:cNvSpPr/>
          <p:nvPr/>
        </p:nvSpPr>
        <p:spPr>
          <a:xfrm>
            <a:off x="1765967" y="2258187"/>
            <a:ext cx="534988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xì</a:t>
            </a:r>
            <a:endParaRPr lang="en-US" altLang="zh-CN" sz="2800" dirty="0"/>
          </a:p>
        </p:txBody>
      </p:sp>
      <p:sp>
        <p:nvSpPr>
          <p:cNvPr id="10" name="QB_7_AN.119_1#2e2f28459.bracket?pid=578e78707&amp;color=0,0,0&amp;vpa=58&amp;vtp=1&amp;bbb=1"/>
          <p:cNvSpPr/>
          <p:nvPr/>
        </p:nvSpPr>
        <p:spPr>
          <a:xfrm>
            <a:off x="1753267" y="2884932"/>
            <a:ext cx="750888" cy="5582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ɡuǐ</a:t>
            </a:r>
            <a:endParaRPr lang="en-US" altLang="zh-CN" sz="2800" dirty="0"/>
          </a:p>
        </p:txBody>
      </p:sp>
      <p:sp>
        <p:nvSpPr>
          <p:cNvPr id="11" name="QB_7_BD.113_1#2e2f28459?pid=578e78707&amp;color=0,0,0&amp;vtp=1&amp;bbb=1&amp;zzd= 1"/>
          <p:cNvSpPr/>
          <p:nvPr/>
        </p:nvSpPr>
        <p:spPr>
          <a:xfrm>
            <a:off x="1127030" y="226326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7_BD.113_1#2e2f28459?pid=578e78707&amp;color=0,0,0&amp;vtp=1&amp;bbb=1&amp;zzd= 1"/>
          <p:cNvSpPr/>
          <p:nvPr/>
        </p:nvSpPr>
        <p:spPr>
          <a:xfrm>
            <a:off x="1482630" y="226326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7_BD.113_1#2e2f28459?pid=578e78707&amp;color=0,0,0&amp;vtp=1&amp;bbb=1&amp;zzd= 2"/>
          <p:cNvSpPr/>
          <p:nvPr/>
        </p:nvSpPr>
        <p:spPr>
          <a:xfrm>
            <a:off x="1482630" y="291096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7_BD.113_1#2e2f28459?pid=578e78707&amp;color=0,0,0&amp;vtp=1&amp;bbb=1&amp;zzd= 3"/>
          <p:cNvSpPr/>
          <p:nvPr/>
        </p:nvSpPr>
        <p:spPr>
          <a:xfrm>
            <a:off x="1127030" y="34773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8" grpId="0" animBg="1" build="p"/>
      <p:bldP spid="10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20_1#00d917638?pid=578e78707&amp;color=0,0,0&amp;mp=1&amp;vtp=1&amp;bt=1&amp;bbb=1"/>
          <p:cNvSpPr/>
          <p:nvPr/>
        </p:nvSpPr>
        <p:spPr>
          <a:xfrm>
            <a:off x="612648" y="466344"/>
            <a:ext cx="10963656" cy="31444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激湍(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形骸(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嗟悼(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虚诞(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彭殇(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B_7_AN.121_1#00d917638.bracket?pid=578e78707&amp;color=0,0,0&amp;mp=1&amp;vpa=59&amp;vtp=1&amp;bbb=1"/>
          <p:cNvSpPr/>
          <p:nvPr/>
        </p:nvSpPr>
        <p:spPr>
          <a:xfrm>
            <a:off x="1829467" y="473964"/>
            <a:ext cx="95408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tu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</a:t>
            </a:r>
            <a:endParaRPr lang="en-US" altLang="zh-CN" sz="2800" dirty="0"/>
          </a:p>
        </p:txBody>
      </p:sp>
      <p:sp>
        <p:nvSpPr>
          <p:cNvPr id="5" name="QB_7_AN.123_1#00d917638.bracket?pid=578e78707&amp;color=0,0,0&amp;vpa=60&amp;vtp=1&amp;bbb=1"/>
          <p:cNvSpPr/>
          <p:nvPr/>
        </p:nvSpPr>
        <p:spPr>
          <a:xfrm>
            <a:off x="1753267" y="1121664"/>
            <a:ext cx="7350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h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i</a:t>
            </a:r>
            <a:endParaRPr lang="en-US" altLang="zh-CN" sz="2800" dirty="0"/>
          </a:p>
        </p:txBody>
      </p:sp>
      <p:sp>
        <p:nvSpPr>
          <p:cNvPr id="7" name="QB_7_AN.125_1#00d917638.bracket?pid=578e78707&amp;color=0,0,0&amp;vpa=61&amp;vtp=1&amp;bbb=1"/>
          <p:cNvSpPr/>
          <p:nvPr/>
        </p:nvSpPr>
        <p:spPr>
          <a:xfrm>
            <a:off x="1804067" y="1769364"/>
            <a:ext cx="633413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jiē</a:t>
            </a:r>
            <a:endParaRPr lang="en-US" altLang="zh-CN" sz="2800" dirty="0"/>
          </a:p>
        </p:txBody>
      </p:sp>
      <p:sp>
        <p:nvSpPr>
          <p:cNvPr id="9" name="QB_7_AN.127_1#00d917638.bracket?pid=578e78707&amp;color=0,0,0&amp;vpa=62&amp;vtp=1&amp;bbb=1"/>
          <p:cNvSpPr/>
          <p:nvPr/>
        </p:nvSpPr>
        <p:spPr>
          <a:xfrm>
            <a:off x="1791367" y="2417064"/>
            <a:ext cx="83502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</a:t>
            </a:r>
            <a:endParaRPr lang="en-US" altLang="zh-CN" sz="2800" dirty="0"/>
          </a:p>
        </p:txBody>
      </p:sp>
      <p:sp>
        <p:nvSpPr>
          <p:cNvPr id="11" name="QB_7_AN.129_1#00d917638.bracket?pid=578e78707&amp;color=0,0,0&amp;vpa=63&amp;vtp=1&amp;bbb=1"/>
          <p:cNvSpPr/>
          <p:nvPr/>
        </p:nvSpPr>
        <p:spPr>
          <a:xfrm>
            <a:off x="1804067" y="3043809"/>
            <a:ext cx="116840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sh</a:t>
            </a: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nɡ</a:t>
            </a:r>
            <a:endParaRPr lang="en-US" altLang="zh-CN" sz="2800" dirty="0"/>
          </a:p>
        </p:txBody>
      </p:sp>
      <p:sp>
        <p:nvSpPr>
          <p:cNvPr id="12" name="QB_7_BD.120_1#00d917638?pid=578e78707&amp;color=0,0,0&amp;mp=1&amp;vtp=1&amp;bt=1&amp;bbb=1&amp;zzd= 1"/>
          <p:cNvSpPr/>
          <p:nvPr/>
        </p:nvSpPr>
        <p:spPr>
          <a:xfrm>
            <a:off x="1482630" y="11267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7_BD.120_1#00d917638?pid=578e78707&amp;color=0,0,0&amp;mp=1&amp;vtp=1&amp;bt=1&amp;bbb=1&amp;zzd= 2"/>
          <p:cNvSpPr/>
          <p:nvPr/>
        </p:nvSpPr>
        <p:spPr>
          <a:xfrm>
            <a:off x="1482630" y="17744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7_BD.120_1#00d917638?pid=578e78707&amp;color=0,0,0&amp;mp=1&amp;vtp=1&amp;bt=1&amp;bbb=1&amp;zzd= 3"/>
          <p:cNvSpPr/>
          <p:nvPr/>
        </p:nvSpPr>
        <p:spPr>
          <a:xfrm>
            <a:off x="1127030" y="24221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7_BD.120_1#00d917638?pid=578e78707&amp;color=0,0,0&amp;mp=1&amp;vtp=1&amp;bt=1&amp;bbb=1&amp;zzd= 4"/>
          <p:cNvSpPr/>
          <p:nvPr/>
        </p:nvSpPr>
        <p:spPr>
          <a:xfrm>
            <a:off x="1482630" y="30698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7_BD.120_1#00d917638?pid=578e78707&amp;color=0,0,0&amp;mp=1&amp;vtp=1&amp;bt=1&amp;bbb=1&amp;zzd= 5"/>
          <p:cNvSpPr/>
          <p:nvPr/>
        </p:nvSpPr>
        <p:spPr>
          <a:xfrm>
            <a:off x="1482630" y="363620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  <p:bldP spid="11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378ab2aa9?lid=378ab2aa9&amp;cid=378ab2aa9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487168"/>
            <a:ext cx="429768" cy="429768"/>
          </a:xfrm>
          <a:prstGeom prst="rect">
            <a:avLst/>
          </a:prstGeom>
        </p:spPr>
      </p:pic>
      <p:sp>
        <p:nvSpPr>
          <p:cNvPr id="3" name="C_1#目录1:378ab2aa9?lid=378ab2aa9&amp;cid=378ab2aa9&amp;vtp=1&amp;bt=1&amp;bbb=1">
            <a:hlinkClick r:id="rId1" action="ppaction://hlinksldjump"/>
          </p:cNvPr>
          <p:cNvSpPr/>
          <p:nvPr/>
        </p:nvSpPr>
        <p:spPr>
          <a:xfrm>
            <a:off x="3776472" y="2432304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3050" dirty="0"/>
          </a:p>
        </p:txBody>
      </p:sp>
      <p:pic>
        <p:nvPicPr>
          <p:cNvPr id="4" name="C_1#目录1:378ab2aa9?lid=437165922&amp;cid=437165922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3383280"/>
            <a:ext cx="429768" cy="429768"/>
          </a:xfrm>
          <a:prstGeom prst="rect">
            <a:avLst/>
          </a:prstGeom>
        </p:spPr>
      </p:pic>
      <p:sp>
        <p:nvSpPr>
          <p:cNvPr id="5" name="C_1#目录1:378ab2aa9?lid=437165922&amp;cid=437165922&amp;vtp=1&amp;bbb=1">
            <a:hlinkClick r:id="rId3" action="ppaction://hlinksldjump"/>
          </p:cNvPr>
          <p:cNvSpPr/>
          <p:nvPr/>
        </p:nvSpPr>
        <p:spPr>
          <a:xfrm>
            <a:off x="3776472" y="3328416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30_1#7497f2c2d?pid=345e70e2f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通假字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请指出并解释通假字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7_BD.131_1#5ae68d1ae?pid=7497f2c2d&amp;color=0,0,0&amp;vtp=1&amp;bbb=1"/>
          <p:cNvSpPr/>
          <p:nvPr/>
        </p:nvSpPr>
        <p:spPr>
          <a:xfrm>
            <a:off x="612648" y="1111318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悟言一室之内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endParaRPr lang="en-US" altLang="zh-CN" sz="2800" dirty="0"/>
          </a:p>
        </p:txBody>
      </p:sp>
      <p:sp>
        <p:nvSpPr>
          <p:cNvPr id="4" name="QB_7_AN.132_1#5ae68d1ae.blank?pid=7497f2c2d&amp;color=0,0,0&amp;vpa=64&amp;vtp=1&amp;bbb=1"/>
          <p:cNvSpPr/>
          <p:nvPr/>
        </p:nvSpPr>
        <p:spPr>
          <a:xfrm>
            <a:off x="1511967" y="1707583"/>
            <a:ext cx="3470275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“悟”同“晤”，面对。</a:t>
            </a:r>
            <a:endParaRPr lang="en-US" altLang="zh-CN" sz="2800" dirty="0"/>
          </a:p>
        </p:txBody>
      </p:sp>
      <p:sp>
        <p:nvSpPr>
          <p:cNvPr id="5" name="QB_7_BD.133_1#1bbf214a0?pid=7497f2c2d&amp;color=0,0,0&amp;vtp=1&amp;bbb=1"/>
          <p:cNvSpPr/>
          <p:nvPr/>
        </p:nvSpPr>
        <p:spPr>
          <a:xfrm>
            <a:off x="612648" y="2388303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虽趣舍万殊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endParaRPr lang="en-US" altLang="zh-CN" sz="2800" dirty="0"/>
          </a:p>
        </p:txBody>
      </p:sp>
      <p:sp>
        <p:nvSpPr>
          <p:cNvPr id="6" name="QB_7_AN.134_1#1bbf214a0.blank?pid=7497f2c2d&amp;color=0,0,0&amp;vpa=65&amp;vtp=1&amp;bbb=1"/>
          <p:cNvSpPr/>
          <p:nvPr/>
        </p:nvSpPr>
        <p:spPr>
          <a:xfrm>
            <a:off x="1511967" y="2984568"/>
            <a:ext cx="3470275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“趣”同“取”，取得。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35_1#97d56897a?pid=345e70e2f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古今异义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请解释加点词语的古义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7_BD.136_1#ddf1db60e?pid=97d56897a&amp;color=0,0,0&amp;vtp=1&amp;bbb=1"/>
          <p:cNvSpPr/>
          <p:nvPr/>
        </p:nvSpPr>
        <p:spPr>
          <a:xfrm>
            <a:off x="612648" y="1111318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引以为流觞曲水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古义：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今义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：认为。</a:t>
            </a:r>
            <a:endParaRPr lang="en-US" altLang="zh-CN" sz="2800" dirty="0"/>
          </a:p>
        </p:txBody>
      </p:sp>
      <p:sp>
        <p:nvSpPr>
          <p:cNvPr id="4" name="QB_7_AN.137_1#ddf1db60e.blank?pid=97d56897a&amp;color=0,0,0&amp;vpa=66&amp;vtp=1&amp;bbb=1"/>
          <p:cNvSpPr/>
          <p:nvPr/>
        </p:nvSpPr>
        <p:spPr>
          <a:xfrm>
            <a:off x="1867567" y="1728538"/>
            <a:ext cx="133032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作为。</a:t>
            </a:r>
            <a:endParaRPr lang="en-US" altLang="zh-CN" sz="2800" dirty="0"/>
          </a:p>
        </p:txBody>
      </p:sp>
      <p:sp>
        <p:nvSpPr>
          <p:cNvPr id="5" name="QB_7_BD.138_1#62715165f?pid=97d56897a&amp;color=0,0,0&amp;vtp=1&amp;bbb=1"/>
          <p:cNvSpPr/>
          <p:nvPr/>
        </p:nvSpPr>
        <p:spPr>
          <a:xfrm>
            <a:off x="612648" y="3036765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列坐其次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古义：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今义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：次第较后，第二（用于列举事项）；次要的地位。</a:t>
            </a:r>
            <a:endParaRPr lang="en-US" altLang="zh-CN" sz="2800" dirty="0"/>
          </a:p>
        </p:txBody>
      </p:sp>
      <p:sp>
        <p:nvSpPr>
          <p:cNvPr id="6" name="QB_7_AN.139_1#62715165f.blank?pid=97d56897a&amp;color=0,0,0&amp;vpa=67&amp;vtp=1&amp;bbb=1"/>
          <p:cNvSpPr/>
          <p:nvPr/>
        </p:nvSpPr>
        <p:spPr>
          <a:xfrm>
            <a:off x="1854867" y="3653985"/>
            <a:ext cx="704532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曲水旁边。其，代词，指曲水。次，旁边。</a:t>
            </a:r>
            <a:endParaRPr lang="en-US" altLang="zh-CN" sz="2800" dirty="0"/>
          </a:p>
        </p:txBody>
      </p:sp>
      <p:sp>
        <p:nvSpPr>
          <p:cNvPr id="7" name="QB_7_BD.136_1#ddf1db60e?pid=97d56897a&amp;color=0,0,0&amp;vtp=1&amp;bbb=1&amp;zzd= 1"/>
          <p:cNvSpPr/>
          <p:nvPr/>
        </p:nvSpPr>
        <p:spPr>
          <a:xfrm>
            <a:off x="1482630" y="17717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7_BD.136_1#ddf1db60e?pid=97d56897a&amp;color=0,0,0&amp;vtp=1&amp;bbb=1&amp;zzd= 1"/>
          <p:cNvSpPr/>
          <p:nvPr/>
        </p:nvSpPr>
        <p:spPr>
          <a:xfrm>
            <a:off x="1838230" y="17717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7_BD.138_1#62715165f?pid=97d56897a&amp;color=0,0,0&amp;vtp=1&amp;bbb=1&amp;zzd= 1"/>
          <p:cNvSpPr/>
          <p:nvPr/>
        </p:nvSpPr>
        <p:spPr>
          <a:xfrm>
            <a:off x="1838230" y="369716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7_BD.138_1#62715165f?pid=97d56897a&amp;color=0,0,0&amp;vtp=1&amp;bbb=1&amp;zzd= 1"/>
          <p:cNvSpPr/>
          <p:nvPr/>
        </p:nvSpPr>
        <p:spPr>
          <a:xfrm>
            <a:off x="2193830" y="369716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40_1#02c8fba81?pid=97d56897a&amp;color=0,0,0&amp;vtp=1&amp;bt=1&amp;bbb=1"/>
          <p:cNvSpPr/>
          <p:nvPr/>
        </p:nvSpPr>
        <p:spPr>
          <a:xfrm>
            <a:off x="612648" y="468000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俯察品类之盛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古义：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今义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：种类。</a:t>
            </a:r>
            <a:endParaRPr lang="en-US" altLang="zh-CN" sz="2800" dirty="0"/>
          </a:p>
        </p:txBody>
      </p:sp>
      <p:sp>
        <p:nvSpPr>
          <p:cNvPr id="3" name="QB_7_AN.141_1#02c8fba81.blank?pid=97d56897a&amp;color=0,0,0&amp;vpa=68&amp;vtp=1&amp;bbb=1"/>
          <p:cNvSpPr/>
          <p:nvPr/>
        </p:nvSpPr>
        <p:spPr>
          <a:xfrm>
            <a:off x="1867567" y="1085220"/>
            <a:ext cx="275907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自然界的万物。</a:t>
            </a:r>
            <a:endParaRPr lang="en-US" altLang="zh-CN" sz="2800" dirty="0"/>
          </a:p>
        </p:txBody>
      </p:sp>
      <p:sp>
        <p:nvSpPr>
          <p:cNvPr id="4" name="QB_7_BD.142_1#181bf5d97?pid=97d56897a&amp;color=0,0,0&amp;vtp=1&amp;bbb=1"/>
          <p:cNvSpPr/>
          <p:nvPr/>
        </p:nvSpPr>
        <p:spPr>
          <a:xfrm>
            <a:off x="612648" y="2392874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所以游目骋怀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古义：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今义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：表示因果关系。</a:t>
            </a:r>
            <a:endParaRPr lang="en-US" altLang="zh-CN" sz="2800" dirty="0"/>
          </a:p>
        </p:txBody>
      </p:sp>
      <p:sp>
        <p:nvSpPr>
          <p:cNvPr id="5" name="QB_7_AN.143_1#181bf5d97.blank?pid=97d56897a&amp;color=0,0,0&amp;vpa=69&amp;vtp=1&amp;bbb=1"/>
          <p:cNvSpPr/>
          <p:nvPr/>
        </p:nvSpPr>
        <p:spPr>
          <a:xfrm>
            <a:off x="1768348" y="3010094"/>
            <a:ext cx="1784350" cy="54578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用来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2800" dirty="0">
              <a:latin typeface="宋体" panose="02010600030101010101" pitchFamily="2" charset="-122"/>
            </a:endParaRPr>
          </a:p>
        </p:txBody>
      </p:sp>
      <p:sp>
        <p:nvSpPr>
          <p:cNvPr id="6" name="QB_7_BD.140_1#02c8fba81?pid=97d56897a&amp;color=0,0,0&amp;vtp=1&amp;bt=1&amp;bbb=1&amp;zzd= 1"/>
          <p:cNvSpPr/>
          <p:nvPr/>
        </p:nvSpPr>
        <p:spPr>
          <a:xfrm>
            <a:off x="1838230" y="11284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B_7_BD.140_1#02c8fba81?pid=97d56897a&amp;color=0,0,0&amp;vtp=1&amp;bt=1&amp;bbb=1&amp;zzd= 1"/>
          <p:cNvSpPr/>
          <p:nvPr/>
        </p:nvSpPr>
        <p:spPr>
          <a:xfrm>
            <a:off x="2193830" y="11284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7_BD.142_1#181bf5d97?pid=97d56897a&amp;color=0,0,0&amp;vtp=1&amp;bbb=1&amp;zzd= 1"/>
          <p:cNvSpPr/>
          <p:nvPr/>
        </p:nvSpPr>
        <p:spPr>
          <a:xfrm>
            <a:off x="1127030" y="305327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7_BD.142_1#181bf5d97?pid=97d56897a&amp;color=0,0,0&amp;vtp=1&amp;bbb=1&amp;zzd= 1"/>
          <p:cNvSpPr/>
          <p:nvPr/>
        </p:nvSpPr>
        <p:spPr>
          <a:xfrm>
            <a:off x="1482630" y="305327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44_1#f3056c404?pid=97d56897a&amp;color=0,0,0&amp;vtp=1&amp;bt=1&amp;bbb=1"/>
          <p:cNvSpPr/>
          <p:nvPr/>
        </p:nvSpPr>
        <p:spPr>
          <a:xfrm>
            <a:off x="612648" y="468000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或取诸怀抱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古义：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今义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：抱在怀里；胸前；心里存有；心胸，打算。</a:t>
            </a:r>
            <a:endParaRPr lang="en-US" altLang="zh-CN" sz="2800" dirty="0"/>
          </a:p>
        </p:txBody>
      </p:sp>
      <p:sp>
        <p:nvSpPr>
          <p:cNvPr id="3" name="QB_7_AN.145_1#f3056c404.blank?pid=97d56897a&amp;color=0,0,0&amp;vpa=70&amp;vtp=1&amp;bbb=1"/>
          <p:cNvSpPr/>
          <p:nvPr/>
        </p:nvSpPr>
        <p:spPr>
          <a:xfrm>
            <a:off x="1867567" y="1085220"/>
            <a:ext cx="133032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心怀。</a:t>
            </a:r>
            <a:endParaRPr lang="en-US" altLang="zh-CN" sz="2800" dirty="0"/>
          </a:p>
        </p:txBody>
      </p:sp>
      <p:sp>
        <p:nvSpPr>
          <p:cNvPr id="4" name="QB_7_BD.146_1#91ee0c087?pid=97d56897a&amp;color=0,0,0&amp;vtp=1&amp;bbb=1"/>
          <p:cNvSpPr/>
          <p:nvPr/>
        </p:nvSpPr>
        <p:spPr>
          <a:xfrm>
            <a:off x="612648" y="2392874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亦将有感于斯文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古义：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今义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：文雅。</a:t>
            </a:r>
            <a:endParaRPr lang="en-US" altLang="zh-CN" sz="2800" dirty="0"/>
          </a:p>
        </p:txBody>
      </p:sp>
      <p:sp>
        <p:nvSpPr>
          <p:cNvPr id="5" name="QB_7_AN.147_1#91ee0c087.blank?pid=97d56897a&amp;color=0,0,0&amp;vpa=71&amp;vtp=1&amp;bbb=1"/>
          <p:cNvSpPr/>
          <p:nvPr/>
        </p:nvSpPr>
        <p:spPr>
          <a:xfrm>
            <a:off x="1689767" y="3010094"/>
            <a:ext cx="20447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这些诗文。</a:t>
            </a:r>
            <a:endParaRPr lang="en-US" altLang="zh-CN" sz="2800" dirty="0"/>
          </a:p>
        </p:txBody>
      </p:sp>
      <p:sp>
        <p:nvSpPr>
          <p:cNvPr id="6" name="QB_7_BD.144_1#f3056c404?pid=97d56897a&amp;color=0,0,0&amp;vtp=1&amp;bt=1&amp;bbb=1&amp;zzd= 1"/>
          <p:cNvSpPr/>
          <p:nvPr/>
        </p:nvSpPr>
        <p:spPr>
          <a:xfrm>
            <a:off x="2193830" y="11284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B_7_BD.144_1#f3056c404?pid=97d56897a&amp;color=0,0,0&amp;vtp=1&amp;bt=1&amp;bbb=1&amp;zzd= 1"/>
          <p:cNvSpPr/>
          <p:nvPr/>
        </p:nvSpPr>
        <p:spPr>
          <a:xfrm>
            <a:off x="2549430" y="11284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7_BD.146_1#91ee0c087?pid=97d56897a&amp;color=0,0,0&amp;vtp=1&amp;bbb=1&amp;zzd= 1"/>
          <p:cNvSpPr/>
          <p:nvPr/>
        </p:nvSpPr>
        <p:spPr>
          <a:xfrm>
            <a:off x="2905030" y="305327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7_BD.146_1#91ee0c087?pid=97d56897a&amp;color=0,0,0&amp;vtp=1&amp;bbb=1&amp;zzd= 1"/>
          <p:cNvSpPr/>
          <p:nvPr/>
        </p:nvSpPr>
        <p:spPr>
          <a:xfrm>
            <a:off x="3260630" y="305327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48_1#d84fc915c?pid=345e70e2f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一词多义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请解释加点词语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O_7_BD.149_1#071ef4a87?pid=d84fc915c&amp;color=0,0,0&amp;vtp=1&amp;bbb=1"/>
          <p:cNvSpPr/>
          <p:nvPr/>
        </p:nvSpPr>
        <p:spPr>
          <a:xfrm>
            <a:off x="612648" y="1042865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修</a:t>
            </a:r>
            <a:endParaRPr lang="en-US" altLang="zh-CN" sz="2800" dirty="0"/>
          </a:p>
        </p:txBody>
      </p:sp>
      <p:sp>
        <p:nvSpPr>
          <p:cNvPr id="4" name="QB_8_BD.150_1#1ecc3baab?pid=071ef4a87&amp;color=0,0,0&amp;vtp=1&amp;bbb=1"/>
          <p:cNvSpPr/>
          <p:nvPr/>
        </p:nvSpPr>
        <p:spPr>
          <a:xfrm>
            <a:off x="612648" y="1687073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茂林修竹(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况修短随化(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余稍为修葺(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5" name="QB_8_AN.151_1#1ecc3baab.bracket?pid=071ef4a87&amp;color=0,0,0&amp;vpa=72&amp;vtp=1&amp;bbb=1"/>
          <p:cNvSpPr/>
          <p:nvPr/>
        </p:nvSpPr>
        <p:spPr>
          <a:xfrm>
            <a:off x="2527967" y="1694693"/>
            <a:ext cx="311626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形容词，长，高。</a:t>
            </a:r>
            <a:endParaRPr lang="en-US" altLang="zh-CN" sz="2800" dirty="0"/>
          </a:p>
        </p:txBody>
      </p:sp>
      <p:sp>
        <p:nvSpPr>
          <p:cNvPr id="7" name="QB_8_AN.153_1#1ecc3baab.bracket?pid=071ef4a87&amp;color=0,0,0&amp;vpa=73&amp;vtp=1&amp;bbb=1"/>
          <p:cNvSpPr/>
          <p:nvPr/>
        </p:nvSpPr>
        <p:spPr>
          <a:xfrm>
            <a:off x="2883567" y="2342393"/>
            <a:ext cx="275907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这里指寿命长。</a:t>
            </a:r>
            <a:endParaRPr lang="en-US" altLang="zh-CN" sz="2800" dirty="0"/>
          </a:p>
        </p:txBody>
      </p:sp>
      <p:sp>
        <p:nvSpPr>
          <p:cNvPr id="9" name="QB_8_AN.155_1#1ecc3baab.bracket?pid=071ef4a87&amp;color=0,0,0&amp;vpa=74&amp;vtp=1&amp;bbb=1"/>
          <p:cNvSpPr/>
          <p:nvPr/>
        </p:nvSpPr>
        <p:spPr>
          <a:xfrm>
            <a:off x="2883567" y="2969138"/>
            <a:ext cx="240188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动词，修理。</a:t>
            </a:r>
            <a:endParaRPr lang="en-US" altLang="zh-CN" sz="2800" dirty="0"/>
          </a:p>
        </p:txBody>
      </p:sp>
      <p:sp>
        <p:nvSpPr>
          <p:cNvPr id="10" name="QB_8_BD.150_1#1ecc3baab?pid=071ef4a87&amp;color=0,0,0&amp;vtp=1&amp;bbb=1&amp;zzd= 1"/>
          <p:cNvSpPr/>
          <p:nvPr/>
        </p:nvSpPr>
        <p:spPr>
          <a:xfrm>
            <a:off x="1838230" y="234747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8_BD.150_1#1ecc3baab?pid=071ef4a87&amp;color=0,0,0&amp;vtp=1&amp;bbb=1&amp;zzd= 2"/>
          <p:cNvSpPr/>
          <p:nvPr/>
        </p:nvSpPr>
        <p:spPr>
          <a:xfrm>
            <a:off x="1482630" y="299517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8_BD.150_1#1ecc3baab?pid=071ef4a87&amp;color=0,0,0&amp;vtp=1&amp;bbb=1&amp;zzd= 3"/>
          <p:cNvSpPr/>
          <p:nvPr/>
        </p:nvSpPr>
        <p:spPr>
          <a:xfrm>
            <a:off x="2193830" y="356153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156_1#d818dd4bf?pid=d84fc915c&amp;color=0,0,0&amp;vtp=1&amp;bt=1&amp;bbb=1"/>
          <p:cNvSpPr/>
          <p:nvPr/>
        </p:nvSpPr>
        <p:spPr>
          <a:xfrm>
            <a:off x="612648" y="468000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次</a:t>
            </a:r>
            <a:endParaRPr lang="en-US" altLang="zh-CN" sz="2800" dirty="0"/>
          </a:p>
        </p:txBody>
      </p:sp>
      <p:sp>
        <p:nvSpPr>
          <p:cNvPr id="3" name="QB_8_BD.157_1#bc045e7fa?pid=d818dd4bf&amp;color=0,0,0&amp;vtp=1&amp;bbb=1"/>
          <p:cNvSpPr/>
          <p:nvPr/>
        </p:nvSpPr>
        <p:spPr>
          <a:xfrm>
            <a:off x="612648" y="1106683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列坐其次(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陈胜、吴广皆次当行(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又间令吴广之次所旁丛祠中(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B_8_AN.158_1#bc045e7fa.bracket?pid=d818dd4bf&amp;color=0,0,0&amp;vpa=75&amp;vtp=1&amp;bbb=1"/>
          <p:cNvSpPr/>
          <p:nvPr/>
        </p:nvSpPr>
        <p:spPr>
          <a:xfrm>
            <a:off x="2527967" y="1114303"/>
            <a:ext cx="240188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名词，旁边。</a:t>
            </a:r>
            <a:endParaRPr lang="en-US" altLang="zh-CN" sz="2800" dirty="0"/>
          </a:p>
        </p:txBody>
      </p:sp>
      <p:sp>
        <p:nvSpPr>
          <p:cNvPr id="6" name="QB_8_AN.160_1#bc045e7fa.bracket?pid=d818dd4bf&amp;color=0,0,0&amp;vpa=76&amp;vtp=1&amp;bbb=1"/>
          <p:cNvSpPr/>
          <p:nvPr/>
        </p:nvSpPr>
        <p:spPr>
          <a:xfrm>
            <a:off x="4305966" y="1762003"/>
            <a:ext cx="133032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编次。</a:t>
            </a:r>
            <a:endParaRPr lang="en-US" altLang="zh-CN" sz="2800" dirty="0"/>
          </a:p>
        </p:txBody>
      </p:sp>
      <p:sp>
        <p:nvSpPr>
          <p:cNvPr id="8" name="QB_8_AN.162_1#bc045e7fa.bracket?pid=d818dd4bf&amp;color=0,0,0&amp;vpa=77&amp;vtp=1&amp;bbb=1"/>
          <p:cNvSpPr/>
          <p:nvPr/>
        </p:nvSpPr>
        <p:spPr>
          <a:xfrm>
            <a:off x="5372766" y="2388748"/>
            <a:ext cx="3116263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动词，军队驻扎。</a:t>
            </a:r>
            <a:endParaRPr lang="en-US" altLang="zh-CN" sz="2800" dirty="0"/>
          </a:p>
        </p:txBody>
      </p:sp>
      <p:sp>
        <p:nvSpPr>
          <p:cNvPr id="9" name="QB_8_BD.157_1#bc045e7fa?pid=d818dd4bf&amp;color=0,0,0&amp;vtp=1&amp;bbb=1&amp;zzd= 1"/>
          <p:cNvSpPr/>
          <p:nvPr/>
        </p:nvSpPr>
        <p:spPr>
          <a:xfrm>
            <a:off x="2193830" y="17670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8_BD.157_1#bc045e7fa?pid=d818dd4bf&amp;color=0,0,0&amp;vtp=1&amp;bbb=1&amp;zzd= 2"/>
          <p:cNvSpPr/>
          <p:nvPr/>
        </p:nvSpPr>
        <p:spPr>
          <a:xfrm>
            <a:off x="3260630" y="24147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8_BD.157_1#bc045e7fa?pid=d818dd4bf&amp;color=0,0,0&amp;vtp=1&amp;bbb=1&amp;zzd= 3"/>
          <p:cNvSpPr/>
          <p:nvPr/>
        </p:nvSpPr>
        <p:spPr>
          <a:xfrm>
            <a:off x="3260630" y="298114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163_1#60ae34cc1?pid=d84fc915c&amp;color=0,0,0&amp;vtp=1&amp;bt=1&amp;bbb=1"/>
          <p:cNvSpPr/>
          <p:nvPr/>
        </p:nvSpPr>
        <p:spPr>
          <a:xfrm>
            <a:off x="612648" y="468000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致</a:t>
            </a:r>
            <a:endParaRPr lang="en-US" altLang="zh-CN" sz="2800" dirty="0"/>
          </a:p>
        </p:txBody>
      </p:sp>
      <p:sp>
        <p:nvSpPr>
          <p:cNvPr id="3" name="QB_8_BD.164_1#5d78bfdc9?pid=60ae34cc1&amp;color=0,0,0&amp;vtp=1&amp;bbb=1"/>
          <p:cNvSpPr/>
          <p:nvPr/>
        </p:nvSpPr>
        <p:spPr>
          <a:xfrm>
            <a:off x="612648" y="1106683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其致一也(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假舆马者，非利足也，而致千里(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然秦以区区之地，致万乘之势(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B_8_AN.165_1#5d78bfdc9.bracket?pid=60ae34cc1&amp;color=0,0,0&amp;vpa=78&amp;vtp=1&amp;bbb=1"/>
          <p:cNvSpPr/>
          <p:nvPr/>
        </p:nvSpPr>
        <p:spPr>
          <a:xfrm>
            <a:off x="2489867" y="1114303"/>
            <a:ext cx="320516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名词，意态,情趣。</a:t>
            </a:r>
            <a:endParaRPr lang="en-US" altLang="zh-CN" sz="2800" dirty="0"/>
          </a:p>
        </p:txBody>
      </p:sp>
      <p:sp>
        <p:nvSpPr>
          <p:cNvPr id="6" name="QB_8_AN.167_1#5d78bfdc9.bracket?pid=60ae34cc1&amp;color=0,0,0&amp;vpa=79&amp;vtp=1&amp;bbb=1"/>
          <p:cNvSpPr/>
          <p:nvPr/>
        </p:nvSpPr>
        <p:spPr>
          <a:xfrm>
            <a:off x="6083966" y="1762003"/>
            <a:ext cx="240188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动词，到达。</a:t>
            </a:r>
            <a:endParaRPr lang="en-US" altLang="zh-CN" sz="2800" dirty="0"/>
          </a:p>
        </p:txBody>
      </p:sp>
      <p:sp>
        <p:nvSpPr>
          <p:cNvPr id="8" name="QB_8_AN.169_1#5d78bfdc9.bracket?pid=60ae34cc1&amp;color=0,0,0&amp;vpa=80&amp;vtp=1&amp;bbb=1"/>
          <p:cNvSpPr/>
          <p:nvPr/>
        </p:nvSpPr>
        <p:spPr>
          <a:xfrm>
            <a:off x="5690266" y="2388748"/>
            <a:ext cx="3205163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动词，取得,得到。</a:t>
            </a:r>
            <a:endParaRPr lang="en-US" altLang="zh-CN" sz="2800" dirty="0"/>
          </a:p>
        </p:txBody>
      </p:sp>
      <p:sp>
        <p:nvSpPr>
          <p:cNvPr id="9" name="QB_8_BD.164_1#5d78bfdc9?pid=60ae34cc1&amp;color=0,0,0&amp;vtp=1&amp;bbb=1&amp;zzd= 1"/>
          <p:cNvSpPr/>
          <p:nvPr/>
        </p:nvSpPr>
        <p:spPr>
          <a:xfrm>
            <a:off x="1482630" y="17670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8_BD.164_1#5d78bfdc9?pid=60ae34cc1&amp;color=0,0,0&amp;vtp=1&amp;bbb=1&amp;zzd= 2"/>
          <p:cNvSpPr/>
          <p:nvPr/>
        </p:nvSpPr>
        <p:spPr>
          <a:xfrm>
            <a:off x="5038630" y="24147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8_BD.164_1#5d78bfdc9?pid=60ae34cc1&amp;color=0,0,0&amp;vtp=1&amp;bbb=1&amp;zzd= 3"/>
          <p:cNvSpPr/>
          <p:nvPr/>
        </p:nvSpPr>
        <p:spPr>
          <a:xfrm>
            <a:off x="3971830" y="298114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170_1#b6add3372?pid=d84fc915c&amp;color=0,0,0&amp;vtp=1&amp;bt=1&amp;bbb=1"/>
          <p:cNvSpPr/>
          <p:nvPr/>
        </p:nvSpPr>
        <p:spPr>
          <a:xfrm>
            <a:off x="612648" y="468000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（4）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</a:t>
            </a:r>
            <a:endParaRPr lang="en-US" altLang="zh-CN" sz="2800" dirty="0"/>
          </a:p>
        </p:txBody>
      </p:sp>
      <p:sp>
        <p:nvSpPr>
          <p:cNvPr id="3" name="QB_8_BD.171_1#db1f5784c?pid=b6add3372&amp;color=0,0,0&amp;vtp=1&amp;bbb=1"/>
          <p:cNvSpPr/>
          <p:nvPr/>
        </p:nvSpPr>
        <p:spPr>
          <a:xfrm>
            <a:off x="612648" y="1106683"/>
            <a:ext cx="10963656" cy="31444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一觞一咏(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固知一死生为虚诞(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         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其致一也(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先是庭中通南北为一(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六王毕，四海一(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B_8_AN.172_1#db1f5784c.bracket?pid=b6add3372&amp;color=0,0,0&amp;vpa=81&amp;vtp=1&amp;bbb=1"/>
          <p:cNvSpPr/>
          <p:nvPr/>
        </p:nvSpPr>
        <p:spPr>
          <a:xfrm>
            <a:off x="2489867" y="1114303"/>
            <a:ext cx="17764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数词,一。</a:t>
            </a:r>
            <a:endParaRPr lang="en-US" altLang="zh-CN" sz="2800" dirty="0"/>
          </a:p>
        </p:txBody>
      </p:sp>
      <p:sp>
        <p:nvSpPr>
          <p:cNvPr id="6" name="QB_8_AN.174_1#db1f5784c.bracket?pid=b6add3372&amp;color=0,0,0&amp;vpa=82&amp;vtp=1&amp;bbb=1"/>
          <p:cNvSpPr/>
          <p:nvPr/>
        </p:nvSpPr>
        <p:spPr>
          <a:xfrm>
            <a:off x="3963066" y="1762003"/>
            <a:ext cx="597376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数词的意动用法，把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看作一样。</a:t>
            </a:r>
            <a:endParaRPr lang="en-US" altLang="zh-CN" sz="2800" dirty="0"/>
          </a:p>
        </p:txBody>
      </p:sp>
      <p:sp>
        <p:nvSpPr>
          <p:cNvPr id="8" name="QB_8_AN.176_1#db1f5784c.bracket?pid=b6add3372&amp;color=0,0,0&amp;vpa=83&amp;vtp=1&amp;bbb=1"/>
          <p:cNvSpPr/>
          <p:nvPr/>
        </p:nvSpPr>
        <p:spPr>
          <a:xfrm>
            <a:off x="2489867" y="2409703"/>
            <a:ext cx="35623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形容词，相同,一样。</a:t>
            </a:r>
            <a:endParaRPr lang="en-US" altLang="zh-CN" sz="2800" dirty="0"/>
          </a:p>
        </p:txBody>
      </p:sp>
      <p:sp>
        <p:nvSpPr>
          <p:cNvPr id="10" name="QB_8_AN.178_1#db1f5784c.bracket?pid=b6add3372&amp;color=0,0,0&amp;vpa=84&amp;vtp=1&amp;bbb=1"/>
          <p:cNvSpPr/>
          <p:nvPr/>
        </p:nvSpPr>
        <p:spPr>
          <a:xfrm>
            <a:off x="4305966" y="3057403"/>
            <a:ext cx="240188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名词，一体。</a:t>
            </a:r>
            <a:endParaRPr lang="en-US" altLang="zh-CN" sz="2800" dirty="0"/>
          </a:p>
        </p:txBody>
      </p:sp>
      <p:sp>
        <p:nvSpPr>
          <p:cNvPr id="12" name="QB_8_AN.180_1#db1f5784c.bracket?pid=b6add3372&amp;color=0,0,0&amp;vpa=85&amp;vtp=1&amp;bbb=1"/>
          <p:cNvSpPr/>
          <p:nvPr/>
        </p:nvSpPr>
        <p:spPr>
          <a:xfrm>
            <a:off x="3594766" y="3684148"/>
            <a:ext cx="240188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动词，统一。</a:t>
            </a:r>
            <a:endParaRPr lang="en-US" altLang="zh-CN" sz="2800" dirty="0"/>
          </a:p>
        </p:txBody>
      </p:sp>
      <p:sp>
        <p:nvSpPr>
          <p:cNvPr id="13" name="QB_8_BD.171_1#db1f5784c?pid=b6add3372&amp;color=0,0,0&amp;vtp=1&amp;bbb=1&amp;zzd= 1"/>
          <p:cNvSpPr/>
          <p:nvPr/>
        </p:nvSpPr>
        <p:spPr>
          <a:xfrm>
            <a:off x="1127030" y="17670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8_BD.171_1#db1f5784c?pid=b6add3372&amp;color=0,0,0&amp;vtp=1&amp;bbb=1&amp;zzd= 2"/>
          <p:cNvSpPr/>
          <p:nvPr/>
        </p:nvSpPr>
        <p:spPr>
          <a:xfrm>
            <a:off x="1838230" y="24147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8_BD.171_1#db1f5784c?pid=b6add3372&amp;color=0,0,0&amp;vtp=1&amp;bbb=1&amp;zzd= 3"/>
          <p:cNvSpPr/>
          <p:nvPr/>
        </p:nvSpPr>
        <p:spPr>
          <a:xfrm>
            <a:off x="1838230" y="30624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8_BD.171_1#db1f5784c?pid=b6add3372&amp;color=0,0,0&amp;vtp=1&amp;bbb=1&amp;zzd= 4"/>
          <p:cNvSpPr/>
          <p:nvPr/>
        </p:nvSpPr>
        <p:spPr>
          <a:xfrm>
            <a:off x="3971830" y="37101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8_BD.171_1#db1f5784c?pid=b6add3372&amp;color=0,0,0&amp;vtp=1&amp;bbb=1&amp;zzd= 5"/>
          <p:cNvSpPr/>
          <p:nvPr/>
        </p:nvSpPr>
        <p:spPr>
          <a:xfrm>
            <a:off x="3260630" y="427654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  <p:bldP spid="10" grpId="0" animBg="1" build="p"/>
      <p:bldP spid="12" grpId="0" animBg="1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181_1#f98504dde?pid=d84fc915c&amp;color=0,0,0&amp;vtp=1&amp;bt=1&amp;bbb=1"/>
          <p:cNvSpPr/>
          <p:nvPr/>
        </p:nvSpPr>
        <p:spPr>
          <a:xfrm>
            <a:off x="612648" y="468000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（5）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临</a:t>
            </a:r>
            <a:endParaRPr lang="en-US" altLang="zh-CN" sz="2800" dirty="0"/>
          </a:p>
        </p:txBody>
      </p:sp>
      <p:sp>
        <p:nvSpPr>
          <p:cNvPr id="3" name="QB_8_BD.182_1#5723f5d7d?pid=f98504dde&amp;color=0,0,0&amp;vtp=1&amp;bbb=1"/>
          <p:cNvSpPr/>
          <p:nvPr/>
        </p:nvSpPr>
        <p:spPr>
          <a:xfrm>
            <a:off x="612648" y="1106683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未尝不临文嗟悼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不能喻之于怀(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故临崩寄臣以大事也(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B_8_AN.183_1#5723f5d7d.bracket?pid=f98504dde&amp;color=0,0,0&amp;vpa=86&amp;vtp=1&amp;bbb=1"/>
          <p:cNvSpPr/>
          <p:nvPr/>
        </p:nvSpPr>
        <p:spPr>
          <a:xfrm>
            <a:off x="6083966" y="1114303"/>
            <a:ext cx="240188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动词，面对。</a:t>
            </a:r>
            <a:endParaRPr lang="en-US" altLang="zh-CN" sz="2800" dirty="0"/>
          </a:p>
        </p:txBody>
      </p:sp>
      <p:sp>
        <p:nvSpPr>
          <p:cNvPr id="6" name="QB_8_AN.185_1#5723f5d7d.bracket?pid=f98504dde&amp;color=0,0,0&amp;vpa=87&amp;vtp=1&amp;bbb=1"/>
          <p:cNvSpPr/>
          <p:nvPr/>
        </p:nvSpPr>
        <p:spPr>
          <a:xfrm>
            <a:off x="4305966" y="1741048"/>
            <a:ext cx="240188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副词，将要。</a:t>
            </a:r>
            <a:endParaRPr lang="en-US" altLang="zh-CN" sz="2800" dirty="0"/>
          </a:p>
        </p:txBody>
      </p:sp>
      <p:sp>
        <p:nvSpPr>
          <p:cNvPr id="7" name="QB_8_BD.182_1#5723f5d7d?pid=f98504dde&amp;color=0,0,0&amp;vtp=1&amp;bbb=1&amp;zzd= 1"/>
          <p:cNvSpPr/>
          <p:nvPr/>
        </p:nvSpPr>
        <p:spPr>
          <a:xfrm>
            <a:off x="2193830" y="17670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8_BD.182_1#5723f5d7d?pid=f98504dde&amp;color=0,0,0&amp;vtp=1&amp;bbb=1&amp;zzd= 2"/>
          <p:cNvSpPr/>
          <p:nvPr/>
        </p:nvSpPr>
        <p:spPr>
          <a:xfrm>
            <a:off x="1482630" y="233344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186_1#a19c05722?pid=d84fc915c&amp;color=0,0,0&amp;vtp=1&amp;bt=1&amp;bbb=1"/>
          <p:cNvSpPr/>
          <p:nvPr/>
        </p:nvSpPr>
        <p:spPr>
          <a:xfrm>
            <a:off x="612648" y="468000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（6）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</a:t>
            </a:r>
            <a:endParaRPr lang="en-US" altLang="zh-CN" sz="2800" dirty="0"/>
          </a:p>
        </p:txBody>
      </p:sp>
      <p:sp>
        <p:nvSpPr>
          <p:cNvPr id="3" name="QB_8_BD.187_1#bab23cd1c?pid=a19c05722&amp;color=0,0,0&amp;vtp=1&amp;bbb=1"/>
          <p:cNvSpPr/>
          <p:nvPr/>
        </p:nvSpPr>
        <p:spPr>
          <a:xfrm>
            <a:off x="612648" y="1106683"/>
            <a:ext cx="10963656" cy="31444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足以极视听之娱(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夫人之相与(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                     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及其所之既倦(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向之所欣(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犹不能不以之兴怀(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         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B_8_AN.188_1#bab23cd1c.bracket?pid=a19c05722&amp;color=0,0,0&amp;vpa=88&amp;vtp=1&amp;bbb=1"/>
          <p:cNvSpPr/>
          <p:nvPr/>
        </p:nvSpPr>
        <p:spPr>
          <a:xfrm>
            <a:off x="3594766" y="1114303"/>
            <a:ext cx="20447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助词，的。</a:t>
            </a:r>
            <a:endParaRPr lang="en-US" altLang="zh-CN" sz="2800" dirty="0"/>
          </a:p>
        </p:txBody>
      </p:sp>
      <p:sp>
        <p:nvSpPr>
          <p:cNvPr id="6" name="QB_8_AN.190_1#bab23cd1c.bracket?pid=a19c05722&amp;color=0,0,0&amp;vpa=89&amp;vtp=1&amp;bbb=1"/>
          <p:cNvSpPr/>
          <p:nvPr/>
        </p:nvSpPr>
        <p:spPr>
          <a:xfrm>
            <a:off x="2896267" y="1762003"/>
            <a:ext cx="811688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助词，用于主语和谓语之间，取消句子的独立性。</a:t>
            </a:r>
            <a:endParaRPr lang="en-US" altLang="zh-CN" sz="2800" dirty="0"/>
          </a:p>
        </p:txBody>
      </p:sp>
      <p:sp>
        <p:nvSpPr>
          <p:cNvPr id="8" name="QB_8_AN.192_1#bab23cd1c.bracket?pid=a19c05722&amp;color=0,0,0&amp;vpa=90&amp;vtp=1&amp;bbb=1"/>
          <p:cNvSpPr/>
          <p:nvPr/>
        </p:nvSpPr>
        <p:spPr>
          <a:xfrm>
            <a:off x="3239166" y="2409703"/>
            <a:ext cx="240188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动词，求得。</a:t>
            </a:r>
            <a:endParaRPr lang="en-US" altLang="zh-CN" sz="2800" dirty="0"/>
          </a:p>
        </p:txBody>
      </p:sp>
      <p:sp>
        <p:nvSpPr>
          <p:cNvPr id="10" name="QB_8_AN.194_1#bab23cd1c.bracket?pid=a19c05722&amp;color=0,0,0&amp;vpa=91&amp;vtp=1&amp;bbb=1"/>
          <p:cNvSpPr/>
          <p:nvPr/>
        </p:nvSpPr>
        <p:spPr>
          <a:xfrm>
            <a:off x="2527967" y="3057403"/>
            <a:ext cx="240188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助词，不译。</a:t>
            </a:r>
            <a:endParaRPr lang="en-US" altLang="zh-CN" sz="2800" dirty="0"/>
          </a:p>
        </p:txBody>
      </p:sp>
      <p:sp>
        <p:nvSpPr>
          <p:cNvPr id="12" name="QB_8_AN.196_1#bab23cd1c.bracket?pid=a19c05722&amp;color=0,0,0&amp;vpa=92&amp;vtp=1&amp;bbb=1"/>
          <p:cNvSpPr/>
          <p:nvPr/>
        </p:nvSpPr>
        <p:spPr>
          <a:xfrm>
            <a:off x="3963066" y="3684148"/>
            <a:ext cx="5972175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代词，指“向之所欣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已为陈迹”。</a:t>
            </a:r>
            <a:endParaRPr lang="en-US" altLang="zh-CN" sz="2800" dirty="0"/>
          </a:p>
        </p:txBody>
      </p:sp>
      <p:sp>
        <p:nvSpPr>
          <p:cNvPr id="13" name="QB_8_BD.187_1#bab23cd1c?pid=a19c05722&amp;color=0,0,0&amp;vtp=1&amp;bbb=1&amp;zzd= 1"/>
          <p:cNvSpPr/>
          <p:nvPr/>
        </p:nvSpPr>
        <p:spPr>
          <a:xfrm>
            <a:off x="2905030" y="17670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8_BD.187_1#bab23cd1c?pid=a19c05722&amp;color=0,0,0&amp;vtp=1&amp;bbb=1&amp;zzd= 2"/>
          <p:cNvSpPr/>
          <p:nvPr/>
        </p:nvSpPr>
        <p:spPr>
          <a:xfrm>
            <a:off x="1838230" y="24147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8_BD.187_1#bab23cd1c?pid=a19c05722&amp;color=0,0,0&amp;vtp=1&amp;bbb=1&amp;zzd= 3"/>
          <p:cNvSpPr/>
          <p:nvPr/>
        </p:nvSpPr>
        <p:spPr>
          <a:xfrm>
            <a:off x="2193830" y="30624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8_BD.187_1#bab23cd1c?pid=a19c05722&amp;color=0,0,0&amp;vtp=1&amp;bbb=1&amp;zzd= 4"/>
          <p:cNvSpPr/>
          <p:nvPr/>
        </p:nvSpPr>
        <p:spPr>
          <a:xfrm>
            <a:off x="1482630" y="37101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8_BD.187_1#bab23cd1c?pid=a19c05722&amp;color=0,0,0&amp;vtp=1&amp;bbb=1&amp;zzd= 5"/>
          <p:cNvSpPr/>
          <p:nvPr/>
        </p:nvSpPr>
        <p:spPr>
          <a:xfrm>
            <a:off x="2905030" y="427654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  <p:bldP spid="10" grpId="0" animBg="1" build="p"/>
      <p:bldP spid="1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78ab2aa9.fixed?pid=3ec4ffd3f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4000" dirty="0"/>
          </a:p>
        </p:txBody>
      </p:sp>
      <p:sp>
        <p:nvSpPr>
          <p:cNvPr id="3" name="C_4#378ab2aa9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20bdbaa5e?pid=345e70e2f&amp;color=0,0,0&amp;vtp=1&amp;bt=1&amp;bbb=1"/>
          <p:cNvSpPr/>
          <p:nvPr/>
        </p:nvSpPr>
        <p:spPr>
          <a:xfrm>
            <a:off x="612648" y="468000"/>
            <a:ext cx="10963656" cy="44398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文言知识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之”的用法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代词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第三人称代词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使之西面事秦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谏逐客书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指示代词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吴起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孙膑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赵奢之伦制其兵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过秦论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20bdbaa5e?pid=345e70e2f&amp;color=0,0,0&amp;vtp=1&amp;bt=1&amp;bbb=1"/>
          <p:cNvSpPr/>
          <p:nvPr/>
        </p:nvSpPr>
        <p:spPr>
          <a:xfrm>
            <a:off x="612648" y="468000"/>
            <a:ext cx="10963656" cy="44398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助词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相当于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窃以为与君实游处相好之日久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答司马谏议书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用于主语和谓语之间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取消句子的独立性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臣之壮也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犹不如人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烛之武退秦师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宾语前置的标志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句读之不知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惑之不解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或师焉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或不焉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师说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20bdbaa5e?pid=345e70e2f&amp;color=0,0,0&amp;vtp=1&amp;bt=1&amp;bbb=1"/>
          <p:cNvSpPr/>
          <p:nvPr/>
        </p:nvSpPr>
        <p:spPr>
          <a:xfrm>
            <a:off x="612648" y="468000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（4）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定语后置的标志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蚓无爪牙之利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筋骨之强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劝学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在句中只起调节音节的作用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无实义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久之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目似瞑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意暇甚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20bdbaa5e?pid=345e70e2f&amp;color=0,0,0&amp;mp=1&amp;vtp=1&amp;bt=1&amp;bbb=1"/>
          <p:cNvSpPr/>
          <p:nvPr/>
        </p:nvSpPr>
        <p:spPr>
          <a:xfrm>
            <a:off x="612648" y="468000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项伯乃夜驰之沛公军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鸿门宴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97_1#defb19d51?pid=345e70e2f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词类活用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请指出加点词语的活用类型并解释词语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7_BD.198_1#c58a889ba?pid=defb19d51&amp;color=0,0,0&amp;vtp=1&amp;bbb=1"/>
          <p:cNvSpPr/>
          <p:nvPr/>
        </p:nvSpPr>
        <p:spPr>
          <a:xfrm>
            <a:off x="612648" y="1111318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群贤毕至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</a:t>
            </a:r>
            <a:endParaRPr lang="en-US" altLang="zh-CN" sz="2800" dirty="0"/>
          </a:p>
        </p:txBody>
      </p:sp>
      <p:sp>
        <p:nvSpPr>
          <p:cNvPr id="4" name="QB_7_AN.199_1#c58a889ba.blank?pid=defb19d51&amp;color=0,0,0&amp;vpa=93&amp;vtp=1&amp;bbb=1"/>
          <p:cNvSpPr/>
          <p:nvPr/>
        </p:nvSpPr>
        <p:spPr>
          <a:xfrm>
            <a:off x="1511967" y="1707583"/>
            <a:ext cx="38306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形容词作名词，贤才。</a:t>
            </a:r>
            <a:endParaRPr lang="en-US" altLang="zh-CN" sz="2800" dirty="0"/>
          </a:p>
        </p:txBody>
      </p:sp>
      <p:sp>
        <p:nvSpPr>
          <p:cNvPr id="5" name="QB_7_BD.200_1#06a324705?pid=defb19d51&amp;color=0,0,0&amp;vtp=1&amp;bbb=1"/>
          <p:cNvSpPr/>
          <p:nvPr/>
        </p:nvSpPr>
        <p:spPr>
          <a:xfrm>
            <a:off x="612648" y="2388303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少长咸集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</a:t>
            </a:r>
            <a:endParaRPr lang="en-US" altLang="zh-CN" sz="2800" dirty="0"/>
          </a:p>
        </p:txBody>
      </p:sp>
      <p:sp>
        <p:nvSpPr>
          <p:cNvPr id="6" name="QB_7_AN.201_1#06a324705.blank?pid=defb19d51&amp;color=0,0,0&amp;vpa=94&amp;vtp=1&amp;bbb=1"/>
          <p:cNvSpPr/>
          <p:nvPr/>
        </p:nvSpPr>
        <p:spPr>
          <a:xfrm>
            <a:off x="1499267" y="2984568"/>
            <a:ext cx="775970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形容词作名词，少，年轻的人；长，年长的人。</a:t>
            </a:r>
            <a:endParaRPr lang="en-US" altLang="zh-CN" sz="2800" dirty="0"/>
          </a:p>
        </p:txBody>
      </p:sp>
      <p:sp>
        <p:nvSpPr>
          <p:cNvPr id="7" name="QB_7_BD.202_1#2a405f958?pid=defb19d51&amp;color=0,0,0&amp;vtp=1&amp;bbb=1"/>
          <p:cNvSpPr/>
          <p:nvPr/>
        </p:nvSpPr>
        <p:spPr>
          <a:xfrm>
            <a:off x="612648" y="3665288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一觞一咏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endParaRPr lang="en-US" altLang="zh-CN" sz="2800" dirty="0"/>
          </a:p>
        </p:txBody>
      </p:sp>
      <p:sp>
        <p:nvSpPr>
          <p:cNvPr id="8" name="QB_7_AN.203_1#2a405f958.blank?pid=defb19d51&amp;color=0,0,0&amp;vpa=95&amp;vtp=1&amp;bbb=1"/>
          <p:cNvSpPr/>
          <p:nvPr/>
        </p:nvSpPr>
        <p:spPr>
          <a:xfrm>
            <a:off x="1511967" y="4261553"/>
            <a:ext cx="347345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名词作动词，饮酒。</a:t>
            </a:r>
            <a:endParaRPr lang="en-US" altLang="zh-CN" sz="2800" dirty="0"/>
          </a:p>
        </p:txBody>
      </p:sp>
      <p:sp>
        <p:nvSpPr>
          <p:cNvPr id="9" name="QB_7_BD.198_1#c58a889ba?pid=defb19d51&amp;color=0,0,0&amp;vtp=1&amp;bbb=1&amp;zzd= 1"/>
          <p:cNvSpPr/>
          <p:nvPr/>
        </p:nvSpPr>
        <p:spPr>
          <a:xfrm>
            <a:off x="1482630" y="17717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7_BD.200_1#06a324705?pid=defb19d51&amp;color=0,0,0&amp;vtp=1&amp;bbb=1&amp;zzd= 1"/>
          <p:cNvSpPr/>
          <p:nvPr/>
        </p:nvSpPr>
        <p:spPr>
          <a:xfrm>
            <a:off x="1127030" y="304870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7_BD.200_1#06a324705?pid=defb19d51&amp;color=0,0,0&amp;vtp=1&amp;bbb=1&amp;zzd= 1"/>
          <p:cNvSpPr/>
          <p:nvPr/>
        </p:nvSpPr>
        <p:spPr>
          <a:xfrm>
            <a:off x="1482630" y="304870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7_BD.202_1#2a405f958?pid=defb19d51&amp;color=0,0,0&amp;vtp=1&amp;bbb=1&amp;zzd= 1"/>
          <p:cNvSpPr/>
          <p:nvPr/>
        </p:nvSpPr>
        <p:spPr>
          <a:xfrm>
            <a:off x="1482630" y="432568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204_1#b23f80329?pid=defb19d51&amp;color=0,0,0&amp;mp=1&amp;vtp=1&amp;bt=1&amp;bbb=1"/>
          <p:cNvSpPr/>
          <p:nvPr/>
        </p:nvSpPr>
        <p:spPr>
          <a:xfrm>
            <a:off x="612648" y="468000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不知老之将至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</a:t>
            </a:r>
            <a:endParaRPr lang="en-US" altLang="zh-CN" sz="2800" dirty="0"/>
          </a:p>
        </p:txBody>
      </p:sp>
      <p:sp>
        <p:nvSpPr>
          <p:cNvPr id="3" name="QB_7_AN.205_1#b23f80329.blank?pid=defb19d51&amp;color=0,0,0&amp;mp=1&amp;vpa=96&amp;vtp=1&amp;bbb=1"/>
          <p:cNvSpPr/>
          <p:nvPr/>
        </p:nvSpPr>
        <p:spPr>
          <a:xfrm>
            <a:off x="1511967" y="1064265"/>
            <a:ext cx="38306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形容词作名词，老年。</a:t>
            </a:r>
            <a:endParaRPr lang="en-US" altLang="zh-CN" sz="2800" dirty="0"/>
          </a:p>
        </p:txBody>
      </p:sp>
      <p:sp>
        <p:nvSpPr>
          <p:cNvPr id="4" name="QB_7_BD.206_1#b71a1602a?pid=defb19d51&amp;color=0,0,0&amp;vtp=1&amp;bbb=1"/>
          <p:cNvSpPr/>
          <p:nvPr/>
        </p:nvSpPr>
        <p:spPr>
          <a:xfrm>
            <a:off x="612648" y="1744413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死生亦大矣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</a:t>
            </a:r>
            <a:endParaRPr lang="en-US" altLang="zh-CN" sz="2800" dirty="0"/>
          </a:p>
        </p:txBody>
      </p:sp>
      <p:sp>
        <p:nvSpPr>
          <p:cNvPr id="5" name="QB_7_AN.207_1#b71a1602a.blank?pid=defb19d51&amp;color=0,0,0&amp;vpa=97&amp;vtp=1&amp;bbb=1"/>
          <p:cNvSpPr/>
          <p:nvPr/>
        </p:nvSpPr>
        <p:spPr>
          <a:xfrm>
            <a:off x="1511967" y="2340678"/>
            <a:ext cx="38306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形容词作名词，大事。</a:t>
            </a:r>
            <a:endParaRPr lang="en-US" altLang="zh-CN" sz="2800" dirty="0"/>
          </a:p>
        </p:txBody>
      </p:sp>
      <p:sp>
        <p:nvSpPr>
          <p:cNvPr id="6" name="QB_7_BD.208_1#c19e81e5c?pid=defb19d51&amp;color=0,0,0&amp;vtp=1&amp;bbb=1"/>
          <p:cNvSpPr/>
          <p:nvPr/>
        </p:nvSpPr>
        <p:spPr>
          <a:xfrm>
            <a:off x="612648" y="3021398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固知一死生为虚诞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</a:t>
            </a:r>
            <a:endParaRPr lang="en-US" altLang="zh-CN" sz="2800" dirty="0"/>
          </a:p>
        </p:txBody>
      </p:sp>
      <p:sp>
        <p:nvSpPr>
          <p:cNvPr id="7" name="QB_7_AN.209_1#c19e81e5c.blank?pid=defb19d51&amp;color=0,0,0&amp;vpa=98&amp;vtp=1&amp;bbb=1"/>
          <p:cNvSpPr/>
          <p:nvPr/>
        </p:nvSpPr>
        <p:spPr>
          <a:xfrm>
            <a:off x="1499267" y="3617663"/>
            <a:ext cx="5973763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数词的意动用法，把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看作一样。</a:t>
            </a:r>
            <a:endParaRPr lang="en-US" altLang="zh-CN" sz="2800" dirty="0"/>
          </a:p>
        </p:txBody>
      </p:sp>
      <p:sp>
        <p:nvSpPr>
          <p:cNvPr id="8" name="QB_7_BD.210_1#62311e27a?pid=defb19d51&amp;color=0,0,0&amp;vtp=1&amp;bbb=1"/>
          <p:cNvSpPr/>
          <p:nvPr/>
        </p:nvSpPr>
        <p:spPr>
          <a:xfrm>
            <a:off x="612648" y="4298383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齐彭殇为妄作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</a:t>
            </a:r>
            <a:endParaRPr lang="en-US" altLang="zh-CN" sz="2800" dirty="0"/>
          </a:p>
        </p:txBody>
      </p:sp>
      <p:sp>
        <p:nvSpPr>
          <p:cNvPr id="9" name="QB_7_AN.211_1#62311e27a.blank?pid=defb19d51&amp;color=0,0,0&amp;vpa=99&amp;vtp=1&amp;bbb=1"/>
          <p:cNvSpPr/>
          <p:nvPr/>
        </p:nvSpPr>
        <p:spPr>
          <a:xfrm>
            <a:off x="1499267" y="4894648"/>
            <a:ext cx="633095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形容词的意动用法，把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看作相等。</a:t>
            </a:r>
            <a:endParaRPr lang="en-US" altLang="zh-CN" sz="2800" dirty="0"/>
          </a:p>
        </p:txBody>
      </p:sp>
      <p:sp>
        <p:nvSpPr>
          <p:cNvPr id="10" name="QB_7_BD.204_1#b23f80329?pid=defb19d51&amp;color=0,0,0&amp;mp=1&amp;vtp=1&amp;bt=1&amp;bbb=1&amp;zzd= 1"/>
          <p:cNvSpPr/>
          <p:nvPr/>
        </p:nvSpPr>
        <p:spPr>
          <a:xfrm>
            <a:off x="1838230" y="11284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7_BD.206_1#b71a1602a?pid=defb19d51&amp;color=0,0,0&amp;vtp=1&amp;bbb=1&amp;zzd= 1"/>
          <p:cNvSpPr/>
          <p:nvPr/>
        </p:nvSpPr>
        <p:spPr>
          <a:xfrm>
            <a:off x="2193830" y="240481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7_BD.208_1#c19e81e5c?pid=defb19d51&amp;color=0,0,0&amp;vtp=1&amp;bbb=1&amp;zzd= 1"/>
          <p:cNvSpPr/>
          <p:nvPr/>
        </p:nvSpPr>
        <p:spPr>
          <a:xfrm>
            <a:off x="1838230" y="368179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7_BD.210_1#62311e27a?pid=defb19d51&amp;color=0,0,0&amp;vtp=1&amp;bbb=1&amp;zzd= 1"/>
          <p:cNvSpPr/>
          <p:nvPr/>
        </p:nvSpPr>
        <p:spPr>
          <a:xfrm>
            <a:off x="1127030" y="49587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212_1#9664e0200?pid=345e70e2f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文言句式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请指出并解释句式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再翻译句子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7_BD.213_1#c857ab2f9?pid=9664e0200&amp;color=0,0,0&amp;vtp=1&amp;bbb=1&amp;hb=1"/>
          <p:cNvSpPr/>
          <p:nvPr/>
        </p:nvSpPr>
        <p:spPr>
          <a:xfrm>
            <a:off x="612648" y="1111318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固知一死生为虚诞，齐彭殇为妄作。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句式：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</a:t>
            </a:r>
            <a:endParaRPr lang="en-US" altLang="zh-CN" sz="2800" dirty="0"/>
          </a:p>
        </p:txBody>
      </p:sp>
      <p:sp>
        <p:nvSpPr>
          <p:cNvPr id="4" name="QB_7_AN.214_1#c857ab2f9.blank?pid=9664e0200&amp;color=0,0,0&amp;vpa=100&amp;vtp=1&amp;bbb=1"/>
          <p:cNvSpPr/>
          <p:nvPr/>
        </p:nvSpPr>
        <p:spPr>
          <a:xfrm>
            <a:off x="1867567" y="1728538"/>
            <a:ext cx="38290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判断句，“为”表判断。</a:t>
            </a:r>
            <a:endParaRPr lang="en-US" altLang="zh-CN" sz="2800" dirty="0"/>
          </a:p>
        </p:txBody>
      </p:sp>
      <p:sp>
        <p:nvSpPr>
          <p:cNvPr id="5" name="QB_7_AN.215_1#c857ab2f9.blank?pid=9664e0200&amp;color=0,0,0&amp;vpa=101&amp;vtp=1&amp;bbb=1&amp;hb=1"/>
          <p:cNvSpPr/>
          <p:nvPr/>
        </p:nvSpPr>
        <p:spPr>
          <a:xfrm>
            <a:off x="612648" y="2376238"/>
            <a:ext cx="10963656" cy="12013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就知道把死和生等同起来的说法是不真实的，把长寿和短命等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同起来的说法是虚妄之谈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216_1#03dc3be42?pid=9664e0200&amp;color=0,0,0&amp;vtp=1&amp;bt=1&amp;bbb=1"/>
          <p:cNvSpPr/>
          <p:nvPr/>
        </p:nvSpPr>
        <p:spPr>
          <a:xfrm>
            <a:off x="612648" y="468000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亦将有感于斯文。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endParaRPr lang="en-US" altLang="zh-CN" sz="2800" dirty="0"/>
          </a:p>
        </p:txBody>
      </p:sp>
      <p:sp>
        <p:nvSpPr>
          <p:cNvPr id="3" name="QO_7_AN.217_1#03dc3be42?pid=9664e0200&amp;color=0,0,0&amp;vtp=1&amp;bbb=1&amp;hb=1"/>
          <p:cNvSpPr/>
          <p:nvPr/>
        </p:nvSpPr>
        <p:spPr>
          <a:xfrm>
            <a:off x="612648" y="1744413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状语后置句，正常语序为“亦将于斯文有感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”。;</a:t>
            </a: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也将由这些诗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文产生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（一样的）感慨吧。</a:t>
            </a:r>
            <a:endParaRPr lang="en-US" altLang="zh-CN" sz="2800" dirty="0"/>
          </a:p>
        </p:txBody>
      </p:sp>
      <p:sp>
        <p:nvSpPr>
          <p:cNvPr id="4" name="QB_7_BD.218_1#da91c6c5a?pid=9664e0200&amp;color=0,0,0&amp;vtp=1&amp;bbb=1"/>
          <p:cNvSpPr/>
          <p:nvPr/>
        </p:nvSpPr>
        <p:spPr>
          <a:xfrm>
            <a:off x="612648" y="3034860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引以为流觞曲水。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句式：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</a:t>
            </a:r>
            <a:endParaRPr lang="en-US" altLang="zh-CN" sz="2800" dirty="0"/>
          </a:p>
        </p:txBody>
      </p:sp>
      <p:sp>
        <p:nvSpPr>
          <p:cNvPr id="5" name="QB_7_AN.219_1#da91c6c5a.blank?pid=9664e0200&amp;color=0,0,0&amp;vpa=102&amp;vtp=1&amp;bbb=1"/>
          <p:cNvSpPr/>
          <p:nvPr/>
        </p:nvSpPr>
        <p:spPr>
          <a:xfrm>
            <a:off x="1854867" y="3652080"/>
            <a:ext cx="66865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省略句，应为“引（之）以为流觞曲水”。</a:t>
            </a:r>
            <a:endParaRPr lang="en-US" altLang="zh-CN" sz="2800" dirty="0"/>
          </a:p>
        </p:txBody>
      </p:sp>
      <p:sp>
        <p:nvSpPr>
          <p:cNvPr id="6" name="QB_7_AN.220_1#da91c6c5a.blank?pid=9664e0200&amp;color=0,0,0&amp;vpa=103&amp;vtp=1&amp;bbb=1"/>
          <p:cNvSpPr/>
          <p:nvPr/>
        </p:nvSpPr>
        <p:spPr>
          <a:xfrm>
            <a:off x="1854867" y="4278825"/>
            <a:ext cx="5973763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引（清流激湍）来作为流觞的曲水。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6" grpId="0" animBg="1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221_1#ba640ed6f?pid=9664e0200&amp;color=0,0,0&amp;vtp=1&amp;bt=1&amp;bbb=1&amp;hb=1"/>
          <p:cNvSpPr/>
          <p:nvPr/>
        </p:nvSpPr>
        <p:spPr>
          <a:xfrm>
            <a:off x="612648" y="468000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会于会稽山阴之兰亭。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句式：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</a:t>
            </a:r>
            <a:endParaRPr lang="en-US" altLang="zh-CN" sz="2800" dirty="0"/>
          </a:p>
        </p:txBody>
      </p:sp>
      <p:sp>
        <p:nvSpPr>
          <p:cNvPr id="3" name="QB_7_AN.222_1#ba640ed6f.blank?pid=9664e0200&amp;color=0,0,0&amp;vpa=104&amp;vtp=1&amp;bbb=1&amp;hb=1"/>
          <p:cNvSpPr/>
          <p:nvPr/>
        </p:nvSpPr>
        <p:spPr>
          <a:xfrm>
            <a:off x="612648" y="1085220"/>
            <a:ext cx="10963656" cy="12013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省略句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、状语后置句，正常语序为“（我们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）于会稽山阴之兰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亭会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</p:txBody>
      </p:sp>
      <p:sp>
        <p:nvSpPr>
          <p:cNvPr id="4" name="QB_7_AN.223_1#ba640ed6f.blank?pid=9664e0200&amp;color=0,0,0&amp;vpa=105&amp;vtp=1&amp;bbb=1"/>
          <p:cNvSpPr/>
          <p:nvPr/>
        </p:nvSpPr>
        <p:spPr>
          <a:xfrm>
            <a:off x="1854867" y="2359665"/>
            <a:ext cx="633095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（我们）在会稽郡山阴县的兰亭聚会。</a:t>
            </a:r>
            <a:endParaRPr lang="en-US" altLang="zh-CN" sz="2800" dirty="0"/>
          </a:p>
        </p:txBody>
      </p:sp>
      <p:sp>
        <p:nvSpPr>
          <p:cNvPr id="5" name="QB_7_BD.224_1#b3faa852e?pid=9664e0200&amp;color=0,0,0&amp;vtp=1&amp;bbb=1"/>
          <p:cNvSpPr/>
          <p:nvPr/>
        </p:nvSpPr>
        <p:spPr>
          <a:xfrm>
            <a:off x="612648" y="3032828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悟言一室之内。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句式：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</a:t>
            </a:r>
            <a:endParaRPr lang="en-US" altLang="zh-CN" sz="2800" dirty="0"/>
          </a:p>
        </p:txBody>
      </p:sp>
      <p:sp>
        <p:nvSpPr>
          <p:cNvPr id="6" name="QB_7_AN.225_1#b3faa852e.blank?pid=9664e0200&amp;color=0,0,0&amp;vpa=106&amp;vtp=1&amp;bbb=1"/>
          <p:cNvSpPr/>
          <p:nvPr/>
        </p:nvSpPr>
        <p:spPr>
          <a:xfrm>
            <a:off x="1854867" y="3650048"/>
            <a:ext cx="95440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省略句、状语后置句，正常语序为“（于）一室之内悟言”。</a:t>
            </a:r>
            <a:endParaRPr lang="en-US" altLang="zh-CN" sz="2800" dirty="0"/>
          </a:p>
        </p:txBody>
      </p:sp>
      <p:sp>
        <p:nvSpPr>
          <p:cNvPr id="7" name="QB_7_AN.226_1#b3faa852e.blank?pid=9664e0200&amp;color=0,0,0&amp;vpa=107&amp;vtp=1&amp;bbb=1"/>
          <p:cNvSpPr/>
          <p:nvPr/>
        </p:nvSpPr>
        <p:spPr>
          <a:xfrm>
            <a:off x="1867567" y="4276793"/>
            <a:ext cx="3116263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（在）室中晤谈。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227_1#163e930b6?pid=345e70e2f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积累成语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请根据词义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在横线上填写恰当的成语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7_BD.228_1#d7a251728?pid=163e930b6&amp;color=0,0,0&amp;vtp=1&amp;bbb=1"/>
          <p:cNvSpPr/>
          <p:nvPr/>
        </p:nvSpPr>
        <p:spPr>
          <a:xfrm>
            <a:off x="612648" y="1111318"/>
            <a:ext cx="10963656" cy="31444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：高而险峻的山岭。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：形容竹木茂盛。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：天空晴朗，空气清新。朗：明亮。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：放纵、不受拘束。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：感情随着情况的变化而变化。</a:t>
            </a:r>
            <a:endParaRPr lang="en-US" altLang="zh-CN" sz="2800" dirty="0"/>
          </a:p>
        </p:txBody>
      </p:sp>
      <p:sp>
        <p:nvSpPr>
          <p:cNvPr id="4" name="QB_7_AN.229_1#d7a251728.blank?pid=163e930b6&amp;color=0,0,0&amp;vpa=108&amp;vtp=1&amp;bbb=1"/>
          <p:cNvSpPr/>
          <p:nvPr/>
        </p:nvSpPr>
        <p:spPr>
          <a:xfrm>
            <a:off x="978566" y="1080838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崇山峻岭</a:t>
            </a:r>
            <a:endParaRPr lang="en-US" altLang="zh-CN" sz="2800" dirty="0"/>
          </a:p>
        </p:txBody>
      </p:sp>
      <p:sp>
        <p:nvSpPr>
          <p:cNvPr id="6" name="QB_7_AN.231_1#d7a251728.blank?pid=163e930b6&amp;color=0,0,0&amp;vpa=109&amp;vtp=1&amp;bbb=1"/>
          <p:cNvSpPr/>
          <p:nvPr/>
        </p:nvSpPr>
        <p:spPr>
          <a:xfrm>
            <a:off x="978566" y="1728538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茂林修竹</a:t>
            </a:r>
            <a:endParaRPr lang="en-US" altLang="zh-CN" sz="2800" dirty="0"/>
          </a:p>
        </p:txBody>
      </p:sp>
      <p:sp>
        <p:nvSpPr>
          <p:cNvPr id="8" name="QB_7_AN.233_1#d7a251728.blank?pid=163e930b6&amp;color=0,0,0&amp;vpa=110&amp;vtp=1&amp;bbb=1"/>
          <p:cNvSpPr/>
          <p:nvPr/>
        </p:nvSpPr>
        <p:spPr>
          <a:xfrm>
            <a:off x="978566" y="2376238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天朗气清</a:t>
            </a:r>
            <a:endParaRPr lang="en-US" altLang="zh-CN" sz="2800" dirty="0"/>
          </a:p>
        </p:txBody>
      </p:sp>
      <p:sp>
        <p:nvSpPr>
          <p:cNvPr id="10" name="QB_7_AN.235_1#d7a251728.blank?pid=163e930b6&amp;color=0,0,0&amp;vpa=111&amp;vtp=1&amp;bbb=1"/>
          <p:cNvSpPr/>
          <p:nvPr/>
        </p:nvSpPr>
        <p:spPr>
          <a:xfrm>
            <a:off x="978566" y="3023938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放浪形骸</a:t>
            </a:r>
            <a:endParaRPr lang="en-US" altLang="zh-CN" sz="2800" dirty="0"/>
          </a:p>
        </p:txBody>
      </p:sp>
      <p:sp>
        <p:nvSpPr>
          <p:cNvPr id="12" name="QB_7_AN.237_1#d7a251728.blank?pid=163e930b6&amp;color=0,0,0&amp;vpa=112&amp;vtp=1&amp;bbb=1"/>
          <p:cNvSpPr/>
          <p:nvPr/>
        </p:nvSpPr>
        <p:spPr>
          <a:xfrm>
            <a:off x="978566" y="3650683"/>
            <a:ext cx="1687513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情随事迁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  <p:bldP spid="10" grpId="0" animBg="1" build="p"/>
      <p:bldP spid="1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4bc309175?pid=378ab2aa9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一、作者名片</a:t>
            </a:r>
            <a:endParaRPr lang="en-US" altLang="zh-CN" sz="3000" dirty="0"/>
          </a:p>
        </p:txBody>
      </p:sp>
      <p:pic>
        <p:nvPicPr>
          <p:cNvPr id="3" name="P_6_BD#b556c934f?htil=1&amp;pid=4bc309175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05088" y="1281556"/>
            <a:ext cx="2852928" cy="383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6_BD#b556c934f?htil=1&amp;pid=4bc309175&amp;color=0,0,0&amp;vtp=1&amp;bbb=1&amp;hb=1&amp;hs=1"/>
          <p:cNvSpPr/>
          <p:nvPr/>
        </p:nvSpPr>
        <p:spPr>
          <a:xfrm>
            <a:off x="612648" y="1135253"/>
            <a:ext cx="7973568" cy="44543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王羲之（303—361，一说321—379），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字逸少，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祖籍琅玡临沂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（今属山东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），后迁居会稽山阴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今浙江绍兴），东晋著名书法家，有“书圣”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之称。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历任秘书郎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、江州刺史，后迁右军将军、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会稽内史，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世称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王右军”。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在书法史上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，他与其子王献之合称为“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二王”。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早年从卫夫人学习书法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后广泛研习前代名家书法，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238_1#b41218bdb?pid=345e70e2f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古代文化常识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判断正误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T_7_BD.239_1#1bc57e4e4?pid=b41218bdb&amp;color=0,0,0&amp;vtp=1&amp;bbb=1&amp;hb=1"/>
          <p:cNvSpPr/>
          <p:nvPr/>
        </p:nvSpPr>
        <p:spPr>
          <a:xfrm>
            <a:off x="612648" y="1111318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“修禊”是古代的一种民俗，农历七月七日，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人们到水边洗濯嬉游，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以祈福消灾。(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T_7_AN.240_1#1bc57e4e4.bracket?pid=b41218bdb&amp;color=0,0,0&amp;vpa=113&amp;vtp=1"/>
          <p:cNvSpPr/>
          <p:nvPr/>
        </p:nvSpPr>
        <p:spPr>
          <a:xfrm>
            <a:off x="2883567" y="1745683"/>
            <a:ext cx="61595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×</a:t>
            </a:r>
            <a:endParaRPr lang="en-US" altLang="zh-CN" sz="2800" dirty="0"/>
          </a:p>
        </p:txBody>
      </p:sp>
      <p:sp>
        <p:nvSpPr>
          <p:cNvPr id="5" name="QT_7_AS.241_1#1bc57e4e4?pid=b41218bdb&amp;color=0,0,0&amp;vtp=1&amp;bbb=1&amp;hb=1"/>
          <p:cNvSpPr/>
          <p:nvPr/>
        </p:nvSpPr>
        <p:spPr>
          <a:xfrm>
            <a:off x="612648" y="2388303"/>
            <a:ext cx="10963656" cy="12155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“农历七月七日”错误，应为“农历三月上旬的巳日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（三国魏以后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固定为三月初三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）”。</a:t>
            </a:r>
            <a:endParaRPr lang="en-US" altLang="zh-CN" sz="2800" dirty="0"/>
          </a:p>
        </p:txBody>
      </p:sp>
      <p:sp>
        <p:nvSpPr>
          <p:cNvPr id="6" name="QT_7_BD.242_1#cea682496?pid=b41218bdb&amp;color=0,0,0&amp;vtp=1&amp;bbb=1&amp;hb=1"/>
          <p:cNvSpPr/>
          <p:nvPr/>
        </p:nvSpPr>
        <p:spPr>
          <a:xfrm>
            <a:off x="612648" y="3679068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“彭”指彭祖，传说他曾活到八百岁，“殇”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指未成年而死去的人。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7" name="QT_7_AN.243_1#cea682496.bracket?pid=b41218bdb&amp;color=0,0,0&amp;vpa=114&amp;vtp=1"/>
          <p:cNvSpPr/>
          <p:nvPr/>
        </p:nvSpPr>
        <p:spPr>
          <a:xfrm>
            <a:off x="826166" y="4313433"/>
            <a:ext cx="454025" cy="5582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√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b556c934f?htil=1&amp;pid=4bc309175&amp;color=0,0,0&amp;vtp=1&amp;bbb=1&amp;hb=1&amp;hs=1"/>
          <p:cNvSpPr/>
          <p:nvPr/>
        </p:nvSpPr>
        <p:spPr>
          <a:xfrm>
            <a:off x="612648" y="468000"/>
            <a:ext cx="10968012" cy="508527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博采众长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，备精诸体。其书写的《兰亭集序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》被后世推崇为“天下第一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行书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”。在草书领域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，他突破汉魏以来质朴淳厚的书风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融入博采所得，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开创妍美流便的新风格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，将草书推向全新境界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，时人评价其字“飘若浮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，矫若惊龙”。此外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，他在诗文创作上亦成就斐然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文风清新自然，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不尚辞藻而多情致。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代表作品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：楷书《乐毅论》《黄庭经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》、草书《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十七帖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》、行书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姨母帖》《快雪时晴帖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》《丧乱帖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》、书笺《与会稽王笺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》《又遗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殷浩书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》等。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#1.3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b92b35716?pid=378ab2aa9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二、写作背景</a:t>
            </a:r>
            <a:endParaRPr lang="en-US" altLang="zh-CN" sz="3000" dirty="0"/>
          </a:p>
        </p:txBody>
      </p:sp>
      <p:sp>
        <p:nvSpPr>
          <p:cNvPr id="3" name="P_6_BD#4da148293?pid=b92b35716&amp;color=0,0,0&amp;vtp=1&amp;bbb=1&amp;hb=1"/>
          <p:cNvSpPr/>
          <p:nvPr/>
        </p:nvSpPr>
        <p:spPr>
          <a:xfrm>
            <a:off x="612648" y="1135253"/>
            <a:ext cx="10963656" cy="51020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东晋穆帝（司马聃）永和九年（353）三月三日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，王羲之和当时的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名士孙绰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、谢安、支遁等四十一人，在兰亭集会。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与会者临流赋诗，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各抒怀抱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。事后，将诗作结集成册，大家公推此次集会的召集人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，德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高望重的王羲之写序文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，记录这次集会。于是王羲之欣然命笔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，总述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，写成了《兰亭集序》。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东晋时期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，政治环境险恶，士大夫逃避现实，崇尚老庄思想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求清静无为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，感叹人生无常，常在文章中流露出消极情绪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。而王羲之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一反常情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，在这篇文章中畅谈人生的意义和价值，难能可贵。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4a3ef1260?pid=378ab2aa9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三、知识链接</a:t>
            </a:r>
            <a:endParaRPr lang="en-US" altLang="zh-CN" sz="3000" dirty="0"/>
          </a:p>
        </p:txBody>
      </p:sp>
      <p:sp>
        <p:nvSpPr>
          <p:cNvPr id="3" name="P_6_BD#f30596df3?pid=4a3ef1260&amp;color=0,0,0&amp;vtp=1&amp;bbb=1&amp;hb=1"/>
          <p:cNvSpPr/>
          <p:nvPr/>
        </p:nvSpPr>
        <p:spPr>
          <a:xfrm>
            <a:off x="612648" y="1135253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序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序是文体的一种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，主要有书序、宴集序、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赠序等。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书序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：附于著作或诗文前的说明性文字，通常介绍成书（文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、创作意图等，亦可对作品进行评论，对相关问题进行阐发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，或针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对书中重点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、难点进行简要解析。书序又分自序（</a:t>
            </a:r>
            <a:r>
              <a:rPr lang="zh-CN" altLang="en-US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作者自撰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，如司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马迁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《太史公自序》）与他序（他人撰写，如欧阳修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《梅圣俞诗集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序》）。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11165</Words>
  <Application>WPS 演示</Application>
  <PresentationFormat>宽屏</PresentationFormat>
  <Paragraphs>728</Paragraphs>
  <Slides>60</Slides>
  <Notes>56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60</vt:i4>
      </vt:variant>
    </vt:vector>
  </HeadingPairs>
  <TitlesOfParts>
    <vt:vector size="75" baseType="lpstr">
      <vt:lpstr>Arial</vt:lpstr>
      <vt:lpstr>宋体</vt:lpstr>
      <vt:lpstr>Wingdings</vt:lpstr>
      <vt:lpstr>Times New Roman</vt:lpstr>
      <vt:lpstr>微软雅黑</vt:lpstr>
      <vt:lpstr>Times New Roman</vt:lpstr>
      <vt:lpstr>方正粗等线简体</vt:lpstr>
      <vt:lpstr>宋体</vt:lpstr>
      <vt:lpstr>Calibri</vt:lpstr>
      <vt:lpstr>Arial Unicode MS</vt:lpstr>
      <vt:lpstr>等线</vt:lpstr>
      <vt:lpstr>楷体</vt:lpstr>
      <vt:lpstr>Calibri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曲一线</cp:lastModifiedBy>
  <cp:revision>5</cp:revision>
  <dcterms:created xsi:type="dcterms:W3CDTF">2025-07-25T03:39:00Z</dcterms:created>
  <dcterms:modified xsi:type="dcterms:W3CDTF">2025-09-04T03:35:40Z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62786D6B4A044A0C8C6828C78B7A65CD_12</vt:lpwstr>
  </property>
  <property fmtid="{D5CDD505-2E9C-101B-9397-08002B2CF9AE}" pid="3" name="KSOProductBuildVer">
    <vt:lpwstr>2052-12.1.0.22529</vt:lpwstr>
  </property>
</Properties>
</file>